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1" r:id="rId4"/>
    <p:sldId id="265" r:id="rId5"/>
    <p:sldId id="291" r:id="rId6"/>
    <p:sldId id="292" r:id="rId7"/>
    <p:sldId id="293" r:id="rId8"/>
    <p:sldId id="294" r:id="rId9"/>
    <p:sldId id="295" r:id="rId10"/>
    <p:sldId id="29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24-Dec-18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xmlns=""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xmlns=""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xmlns=""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24-Dec-18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tiff"/><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fontScale="70000" lnSpcReduction="20000"/>
          </a:bodyPr>
          <a:lstStyle/>
          <a:p>
            <a:r>
              <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UNIVERSITY OF MONTENEGRO</a:t>
            </a:r>
          </a:p>
          <a:p>
            <a:r>
              <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FACULTY OF CIVIL ENGINEERING</a:t>
            </a:r>
          </a:p>
          <a:p>
            <a:r>
              <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PODGORICA, MONTENEGRO</a:t>
            </a: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Goran Sekulić</a:t>
            </a:r>
          </a:p>
          <a:p>
            <a:r>
              <a:rPr lang="sr-Latn-BA" sz="1800" dirty="0" smtClean="0">
                <a:solidFill>
                  <a:schemeClr val="accent1">
                    <a:lumMod val="75000"/>
                  </a:schemeClr>
                </a:solidFill>
                <a:latin typeface="Calibri Light" pitchFamily="34" charset="0"/>
                <a:cs typeface="Calibri Light" pitchFamily="34" charset="0"/>
              </a:rPr>
              <a:t>University of Montenegro</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Kick-off meeting</a:t>
            </a:r>
            <a:r>
              <a:rPr lang="sr-Latn-BA" sz="1800" smtClean="0">
                <a:solidFill>
                  <a:schemeClr val="accent1">
                    <a:lumMod val="75000"/>
                  </a:schemeClr>
                </a:solidFill>
                <a:latin typeface="Calibri Light" pitchFamily="34" charset="0"/>
                <a:cs typeface="Calibri Light" pitchFamily="34" charset="0"/>
              </a:rPr>
              <a:t>/ </a:t>
            </a:r>
            <a:r>
              <a:rPr lang="sr-Latn-BA" sz="1800" smtClean="0">
                <a:solidFill>
                  <a:schemeClr val="accent1">
                    <a:lumMod val="75000"/>
                  </a:schemeClr>
                </a:solidFill>
                <a:latin typeface="Calibri Light" pitchFamily="34" charset="0"/>
                <a:cs typeface="Calibri Light" pitchFamily="34" charset="0"/>
              </a:rPr>
              <a:t>20 </a:t>
            </a:r>
            <a:r>
              <a:rPr lang="sr-Latn-BA" sz="1800" dirty="0" smtClean="0">
                <a:solidFill>
                  <a:schemeClr val="accent1">
                    <a:lumMod val="75000"/>
                  </a:schemeClr>
                </a:solidFill>
                <a:latin typeface="Calibri Light" pitchFamily="34" charset="0"/>
                <a:cs typeface="Calibri Light" pitchFamily="34" charset="0"/>
              </a:rPr>
              <a:t>December 2018</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Line 8"/>
          <p:cNvSpPr>
            <a:spLocks noChangeShapeType="1"/>
          </p:cNvSpPr>
          <p:nvPr/>
        </p:nvSpPr>
        <p:spPr bwMode="auto">
          <a:xfrm>
            <a:off x="266747" y="633080"/>
            <a:ext cx="7345363" cy="0"/>
          </a:xfrm>
          <a:prstGeom prst="line">
            <a:avLst/>
          </a:prstGeom>
          <a:noFill/>
          <a:ln w="952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rcRect l="18027" t="12019" r="19351" b="9950"/>
          <a:stretch>
            <a:fillRect/>
          </a:stretch>
        </p:blipFill>
        <p:spPr bwMode="auto">
          <a:xfrm>
            <a:off x="771572" y="907718"/>
            <a:ext cx="7577138"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922" y="1468105"/>
            <a:ext cx="9144000" cy="406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Group 15"/>
          <p:cNvGrpSpPr>
            <a:grpSpLocks/>
          </p:cNvGrpSpPr>
          <p:nvPr/>
        </p:nvGrpSpPr>
        <p:grpSpPr bwMode="auto">
          <a:xfrm>
            <a:off x="739501" y="969073"/>
            <a:ext cx="7931150" cy="5284787"/>
            <a:chOff x="611560" y="1268755"/>
            <a:chExt cx="7930348" cy="5283939"/>
          </a:xfrm>
        </p:grpSpPr>
        <p:pic>
          <p:nvPicPr>
            <p:cNvPr id="17" name="Picture 19"/>
            <p:cNvPicPr>
              <a:picLocks noChangeAspect="1"/>
            </p:cNvPicPr>
            <p:nvPr/>
          </p:nvPicPr>
          <p:blipFill>
            <a:blip r:embed="rId8" cstate="print">
              <a:extLst>
                <a:ext uri="{28A0092B-C50C-407E-A947-70E740481C1C}">
                  <a14:useLocalDpi xmlns:a14="http://schemas.microsoft.com/office/drawing/2010/main" xmlns="" val="0"/>
                </a:ext>
              </a:extLst>
            </a:blip>
            <a:srcRect l="17671" t="11479" r="18839" b="13280"/>
            <a:stretch>
              <a:fillRect/>
            </a:stretch>
          </p:blipFill>
          <p:spPr bwMode="auto">
            <a:xfrm>
              <a:off x="611560" y="1268755"/>
              <a:ext cx="7930348" cy="5283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a:extLst>
                <a:ext uri="{FF2B5EF4-FFF2-40B4-BE49-F238E27FC236}">
                  <a16:creationId xmlns="" xmlns:a16="http://schemas.microsoft.com/office/drawing/2014/main" id="{1E7E3730-1DB3-4E38-AF38-C513C27F4833}"/>
                </a:ext>
              </a:extLst>
            </p:cNvPr>
            <p:cNvSpPr txBox="1"/>
            <p:nvPr/>
          </p:nvSpPr>
          <p:spPr>
            <a:xfrm>
              <a:off x="3132255" y="1268755"/>
              <a:ext cx="4608046" cy="461888"/>
            </a:xfrm>
            <a:prstGeom prst="rect">
              <a:avLst/>
            </a:prstGeom>
            <a:noFill/>
          </p:spPr>
          <p:txBody>
            <a:bodyPr>
              <a:spAutoFit/>
            </a:bodyPr>
            <a:lstStyle/>
            <a:p>
              <a:pPr algn="ctr" eaLnBrk="1" hangingPunct="1">
                <a:defRPr/>
              </a:pPr>
              <a:r>
                <a:rPr lang="en-US" sz="2400" b="1" spc="600" dirty="0">
                  <a:solidFill>
                    <a:srgbClr val="FF0000"/>
                  </a:solidFill>
                </a:rPr>
                <a:t>MONTENEGRO</a:t>
              </a:r>
            </a:p>
          </p:txBody>
        </p:sp>
      </p:grpSp>
      <p:sp>
        <p:nvSpPr>
          <p:cNvPr id="19" name="TextBox 18"/>
          <p:cNvSpPr txBox="1">
            <a:spLocks noChangeArrowheads="1"/>
          </p:cNvSpPr>
          <p:nvPr/>
        </p:nvSpPr>
        <p:spPr bwMode="auto">
          <a:xfrm rot="20162547">
            <a:off x="179387" y="3072781"/>
            <a:ext cx="87852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algn="ctr" eaLnBrk="1" hangingPunct="1"/>
            <a:r>
              <a:rPr lang="en-US" altLang="en-US" sz="5400" b="1" dirty="0">
                <a:solidFill>
                  <a:srgbClr val="0070C0"/>
                </a:solidFill>
              </a:rPr>
              <a:t>WELCOME</a:t>
            </a:r>
            <a:r>
              <a:rPr lang="en-US" altLang="en-US" sz="5400" b="1" dirty="0">
                <a:solidFill>
                  <a:srgbClr val="FFFF00"/>
                </a:solidFill>
              </a:rPr>
              <a:t> </a:t>
            </a:r>
            <a:r>
              <a:rPr lang="en-US" altLang="en-US" sz="5400" b="1" dirty="0">
                <a:solidFill>
                  <a:srgbClr val="0070C0"/>
                </a:solidFill>
              </a:rPr>
              <a:t>TO VISIT US!!!</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31"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par>
                          <p:cTn id="25" fill="hold">
                            <p:stCondLst>
                              <p:cond delay="2000"/>
                            </p:stCondLst>
                            <p:childTnLst>
                              <p:par>
                                <p:cTn id="26" presetID="26" presetClass="entr" presetSubtype="0" fill="hold" grpId="0" nodeType="afterEffect">
                                  <p:stCondLst>
                                    <p:cond delay="5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35021" y="916335"/>
            <a:ext cx="8229600" cy="838200"/>
          </a:xfrm>
        </p:spPr>
        <p:txBody>
          <a:bodyPr>
            <a:noAutofit/>
          </a:bodyPr>
          <a:lstStyle/>
          <a:p>
            <a:r>
              <a:rPr lang="sr-Latn-RS" sz="4000" b="1" dirty="0">
                <a:solidFill>
                  <a:schemeClr val="tx2">
                    <a:lumMod val="60000"/>
                    <a:lumOff val="40000"/>
                  </a:schemeClr>
                </a:solidFill>
                <a:latin typeface="Calibri Light" pitchFamily="34" charset="0"/>
                <a:cs typeface="Calibri Light" pitchFamily="34" charset="0"/>
              </a:rPr>
              <a:t>UNIVERSITY OF MONTENEGRO</a:t>
            </a:r>
          </a:p>
        </p:txBody>
      </p:sp>
      <p:grpSp>
        <p:nvGrpSpPr>
          <p:cNvPr id="13" name="Group 24"/>
          <p:cNvGrpSpPr>
            <a:grpSpLocks/>
          </p:cNvGrpSpPr>
          <p:nvPr/>
        </p:nvGrpSpPr>
        <p:grpSpPr bwMode="auto">
          <a:xfrm>
            <a:off x="449688" y="1862299"/>
            <a:ext cx="7127875" cy="400050"/>
            <a:chOff x="68" y="1207"/>
            <a:chExt cx="4490" cy="252"/>
          </a:xfrm>
        </p:grpSpPr>
        <p:sp>
          <p:nvSpPr>
            <p:cNvPr id="14" name="Text Box 25"/>
            <p:cNvSpPr txBox="1">
              <a:spLocks noChangeArrowheads="1"/>
            </p:cNvSpPr>
            <p:nvPr/>
          </p:nvSpPr>
          <p:spPr bwMode="auto">
            <a:xfrm>
              <a:off x="249" y="1207"/>
              <a:ext cx="430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dirty="0">
                  <a:solidFill>
                    <a:srgbClr val="0070C0"/>
                  </a:solidFill>
                </a:rPr>
                <a:t>ONLY PUBLIC/STATE UNIVERSITY IN MONTENEGRO</a:t>
              </a:r>
              <a:endParaRPr lang="de-DE" altLang="en-US" sz="2000" b="1" i="0" baseline="-25000" dirty="0">
                <a:solidFill>
                  <a:srgbClr val="0070C0"/>
                </a:solidFill>
              </a:endParaRPr>
            </a:p>
          </p:txBody>
        </p:sp>
        <p:sp>
          <p:nvSpPr>
            <p:cNvPr id="15"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grpSp>
        <p:nvGrpSpPr>
          <p:cNvPr id="16" name="Group 24"/>
          <p:cNvGrpSpPr>
            <a:grpSpLocks/>
          </p:cNvGrpSpPr>
          <p:nvPr/>
        </p:nvGrpSpPr>
        <p:grpSpPr bwMode="auto">
          <a:xfrm>
            <a:off x="448101" y="2798924"/>
            <a:ext cx="8569325" cy="1016000"/>
            <a:chOff x="68" y="1207"/>
            <a:chExt cx="4490" cy="640"/>
          </a:xfrm>
        </p:grpSpPr>
        <p:sp>
          <p:nvSpPr>
            <p:cNvPr id="17" name="Text Box 25"/>
            <p:cNvSpPr txBox="1">
              <a:spLocks noChangeArrowheads="1"/>
            </p:cNvSpPr>
            <p:nvPr/>
          </p:nvSpPr>
          <p:spPr bwMode="auto">
            <a:xfrm>
              <a:off x="249" y="1207"/>
              <a:ext cx="4309" cy="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a:solidFill>
                    <a:srgbClr val="0070C0"/>
                  </a:solidFill>
                </a:rPr>
                <a:t>COMPREHENSIVE UNIVERSITY, COVERING ENGINEERING, NATURAL SCIENCES, MEDICINE, SOCIAL SCIENCES, HUMANITIES AND ARTS</a:t>
              </a:r>
            </a:p>
          </p:txBody>
        </p:sp>
        <p:sp>
          <p:nvSpPr>
            <p:cNvPr id="18"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grpSp>
        <p:nvGrpSpPr>
          <p:cNvPr id="19" name="Group 24"/>
          <p:cNvGrpSpPr>
            <a:grpSpLocks/>
          </p:cNvGrpSpPr>
          <p:nvPr/>
        </p:nvGrpSpPr>
        <p:grpSpPr bwMode="auto">
          <a:xfrm>
            <a:off x="448101" y="4651537"/>
            <a:ext cx="8569325" cy="400050"/>
            <a:chOff x="68" y="1207"/>
            <a:chExt cx="4490" cy="252"/>
          </a:xfrm>
        </p:grpSpPr>
        <p:sp>
          <p:nvSpPr>
            <p:cNvPr id="20" name="Text Box 25"/>
            <p:cNvSpPr txBox="1">
              <a:spLocks noChangeArrowheads="1"/>
            </p:cNvSpPr>
            <p:nvPr/>
          </p:nvSpPr>
          <p:spPr bwMode="auto">
            <a:xfrm>
              <a:off x="249" y="1207"/>
              <a:ext cx="430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a:solidFill>
                    <a:srgbClr val="0070C0"/>
                  </a:solidFill>
                </a:rPr>
                <a:t>21 000 STUDENTS ( &gt; 70% STUDENT POPULATION)</a:t>
              </a:r>
              <a:endParaRPr lang="de-DE" altLang="en-US" sz="2000" b="1" i="0" baseline="-25000">
                <a:solidFill>
                  <a:srgbClr val="0070C0"/>
                </a:solidFill>
              </a:endParaRPr>
            </a:p>
          </p:txBody>
        </p:sp>
        <p:sp>
          <p:nvSpPr>
            <p:cNvPr id="21"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grpSp>
        <p:nvGrpSpPr>
          <p:cNvPr id="22" name="Group 24"/>
          <p:cNvGrpSpPr>
            <a:grpSpLocks/>
          </p:cNvGrpSpPr>
          <p:nvPr/>
        </p:nvGrpSpPr>
        <p:grpSpPr bwMode="auto">
          <a:xfrm>
            <a:off x="448101" y="2325849"/>
            <a:ext cx="8569325" cy="400050"/>
            <a:chOff x="68" y="1207"/>
            <a:chExt cx="4490" cy="252"/>
          </a:xfrm>
        </p:grpSpPr>
        <p:sp>
          <p:nvSpPr>
            <p:cNvPr id="23" name="Text Box 25"/>
            <p:cNvSpPr txBox="1">
              <a:spLocks noChangeArrowheads="1"/>
            </p:cNvSpPr>
            <p:nvPr/>
          </p:nvSpPr>
          <p:spPr bwMode="auto">
            <a:xfrm>
              <a:off x="249" y="1207"/>
              <a:ext cx="430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a:solidFill>
                    <a:srgbClr val="0070C0"/>
                  </a:solidFill>
                </a:rPr>
                <a:t>44 YEARS OLD, WITH SEVERAL OLDER FACULTIES</a:t>
              </a:r>
              <a:endParaRPr lang="de-DE" altLang="en-US" sz="2000" b="1" i="0" baseline="-25000">
                <a:solidFill>
                  <a:srgbClr val="0070C0"/>
                </a:solidFill>
              </a:endParaRPr>
            </a:p>
          </p:txBody>
        </p:sp>
        <p:sp>
          <p:nvSpPr>
            <p:cNvPr id="24"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grpSp>
        <p:nvGrpSpPr>
          <p:cNvPr id="25" name="Group 24"/>
          <p:cNvGrpSpPr>
            <a:grpSpLocks/>
          </p:cNvGrpSpPr>
          <p:nvPr/>
        </p:nvGrpSpPr>
        <p:grpSpPr bwMode="auto">
          <a:xfrm>
            <a:off x="448101" y="3859374"/>
            <a:ext cx="8569325" cy="708025"/>
            <a:chOff x="68" y="1207"/>
            <a:chExt cx="4490" cy="446"/>
          </a:xfrm>
        </p:grpSpPr>
        <p:sp>
          <p:nvSpPr>
            <p:cNvPr id="26" name="Text Box 25"/>
            <p:cNvSpPr txBox="1">
              <a:spLocks noChangeArrowheads="1"/>
            </p:cNvSpPr>
            <p:nvPr/>
          </p:nvSpPr>
          <p:spPr bwMode="auto">
            <a:xfrm>
              <a:off x="249" y="1207"/>
              <a:ext cx="4309"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a:solidFill>
                    <a:srgbClr val="0070C0"/>
                  </a:solidFill>
                </a:rPr>
                <a:t>19 FACULTIES + 2 INSTITUTES,</a:t>
              </a:r>
            </a:p>
            <a:p>
              <a:pPr eaLnBrk="1" hangingPunct="1"/>
              <a:r>
                <a:rPr lang="de-DE" altLang="en-US" sz="2000" b="1" i="0">
                  <a:solidFill>
                    <a:srgbClr val="0070C0"/>
                  </a:solidFill>
                </a:rPr>
                <a:t>LOCATED THROUGHOUT MONTENEGRO</a:t>
              </a:r>
              <a:endParaRPr lang="de-DE" altLang="en-US" sz="2000" b="1" i="0" baseline="-25000">
                <a:solidFill>
                  <a:srgbClr val="0070C0"/>
                </a:solidFill>
              </a:endParaRPr>
            </a:p>
          </p:txBody>
        </p:sp>
        <p:sp>
          <p:nvSpPr>
            <p:cNvPr id="27"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grpSp>
        <p:nvGrpSpPr>
          <p:cNvPr id="28" name="Group 24"/>
          <p:cNvGrpSpPr>
            <a:grpSpLocks/>
          </p:cNvGrpSpPr>
          <p:nvPr/>
        </p:nvGrpSpPr>
        <p:grpSpPr bwMode="auto">
          <a:xfrm>
            <a:off x="432179" y="5318093"/>
            <a:ext cx="8569325" cy="400050"/>
            <a:chOff x="68" y="1207"/>
            <a:chExt cx="4490" cy="252"/>
          </a:xfrm>
        </p:grpSpPr>
        <p:sp>
          <p:nvSpPr>
            <p:cNvPr id="29" name="Text Box 25"/>
            <p:cNvSpPr txBox="1">
              <a:spLocks noChangeArrowheads="1"/>
            </p:cNvSpPr>
            <p:nvPr/>
          </p:nvSpPr>
          <p:spPr bwMode="auto">
            <a:xfrm>
              <a:off x="249" y="1207"/>
              <a:ext cx="430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dirty="0">
                  <a:solidFill>
                    <a:srgbClr val="0070C0"/>
                  </a:solidFill>
                </a:rPr>
                <a:t>BOLOGNA DECLARATION IMPLEMENTATION – SINCE 2003/04</a:t>
              </a:r>
              <a:endParaRPr lang="de-DE" altLang="en-US" sz="2000" b="1" i="0" baseline="-25000" dirty="0">
                <a:solidFill>
                  <a:srgbClr val="0070C0"/>
                </a:solidFill>
              </a:endParaRPr>
            </a:p>
          </p:txBody>
        </p:sp>
        <p:sp>
          <p:nvSpPr>
            <p:cNvPr id="30"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2000"/>
                                        <p:tgtEl>
                                          <p:spTgt spid="22"/>
                                        </p:tgtEl>
                                      </p:cBhvr>
                                    </p:animEffect>
                                  </p:childTnLst>
                                </p:cTn>
                              </p:par>
                            </p:childTnLst>
                          </p:cTn>
                        </p:par>
                        <p:par>
                          <p:cTn id="12" fill="hold">
                            <p:stCondLst>
                              <p:cond delay="6500"/>
                            </p:stCondLst>
                            <p:childTnLst>
                              <p:par>
                                <p:cTn id="13" presetID="22" presetClass="entr" presetSubtype="8" fill="hold" nodeType="after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2000"/>
                                        <p:tgtEl>
                                          <p:spTgt spid="16"/>
                                        </p:tgtEl>
                                      </p:cBhvr>
                                    </p:animEffect>
                                  </p:childTnLst>
                                </p:cTn>
                              </p:par>
                            </p:childTnLst>
                          </p:cTn>
                        </p:par>
                        <p:par>
                          <p:cTn id="16" fill="hold">
                            <p:stCondLst>
                              <p:cond delay="10500"/>
                            </p:stCondLst>
                            <p:childTnLst>
                              <p:par>
                                <p:cTn id="17" presetID="22" presetClass="entr" presetSubtype="8" fill="hold" nodeType="afterEffect">
                                  <p:stCondLst>
                                    <p:cond delay="20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childTnLst>
                          </p:cTn>
                        </p:par>
                        <p:par>
                          <p:cTn id="20" fill="hold">
                            <p:stCondLst>
                              <p:cond delay="14500"/>
                            </p:stCondLst>
                            <p:childTnLst>
                              <p:par>
                                <p:cTn id="21" presetID="22" presetClass="entr" presetSubtype="8" fill="hold" nodeType="afterEffect">
                                  <p:stCondLst>
                                    <p:cond delay="20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2000"/>
                                        <p:tgtEl>
                                          <p:spTgt spid="19"/>
                                        </p:tgtEl>
                                      </p:cBhvr>
                                    </p:animEffect>
                                  </p:childTnLst>
                                </p:cTn>
                              </p:par>
                            </p:childTnLst>
                          </p:cTn>
                        </p:par>
                        <p:par>
                          <p:cTn id="24" fill="hold">
                            <p:stCondLst>
                              <p:cond delay="18500"/>
                            </p:stCondLst>
                            <p:childTnLst>
                              <p:par>
                                <p:cTn id="25" presetID="22" presetClass="entr" presetSubtype="8" fill="hold" nodeType="after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4" name="Picture 13"/>
          <p:cNvPicPr>
            <a:picLocks noChangeAspect="1"/>
          </p:cNvPicPr>
          <p:nvPr/>
        </p:nvPicPr>
        <p:blipFill>
          <a:blip r:embed="rId6" cstate="print"/>
          <a:stretch>
            <a:fillRect/>
          </a:stretch>
        </p:blipFill>
        <p:spPr>
          <a:xfrm>
            <a:off x="907986" y="743953"/>
            <a:ext cx="7328027" cy="859611"/>
          </a:xfrm>
          <a:prstGeom prst="rect">
            <a:avLst/>
          </a:prstGeom>
        </p:spPr>
      </p:pic>
      <p:pic>
        <p:nvPicPr>
          <p:cNvPr id="16" name="Picture 15"/>
          <p:cNvPicPr>
            <a:picLocks noChangeAspect="1"/>
          </p:cNvPicPr>
          <p:nvPr/>
        </p:nvPicPr>
        <p:blipFill>
          <a:blip r:embed="rId7" cstate="print"/>
          <a:stretch>
            <a:fillRect/>
          </a:stretch>
        </p:blipFill>
        <p:spPr>
          <a:xfrm>
            <a:off x="307477" y="1574261"/>
            <a:ext cx="8529043" cy="1810669"/>
          </a:xfrm>
          <a:prstGeom prst="rect">
            <a:avLst/>
          </a:prstGeom>
        </p:spPr>
      </p:pic>
      <p:pic>
        <p:nvPicPr>
          <p:cNvPr id="17" name="Picture 16"/>
          <p:cNvPicPr>
            <a:picLocks noChangeAspect="1"/>
          </p:cNvPicPr>
          <p:nvPr/>
        </p:nvPicPr>
        <p:blipFill>
          <a:blip r:embed="rId8" cstate="print"/>
          <a:stretch>
            <a:fillRect/>
          </a:stretch>
        </p:blipFill>
        <p:spPr>
          <a:xfrm>
            <a:off x="1143000" y="3280560"/>
            <a:ext cx="8291279" cy="3097036"/>
          </a:xfrm>
          <a:prstGeom prst="rect">
            <a:avLst/>
          </a:prstGeom>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3" name="Picture 2"/>
          <p:cNvPicPr>
            <a:picLocks noChangeAspect="1"/>
          </p:cNvPicPr>
          <p:nvPr/>
        </p:nvPicPr>
        <p:blipFill>
          <a:blip r:embed="rId6" cstate="print"/>
          <a:stretch>
            <a:fillRect/>
          </a:stretch>
        </p:blipFill>
        <p:spPr>
          <a:xfrm>
            <a:off x="516341" y="616572"/>
            <a:ext cx="8748518" cy="5602710"/>
          </a:xfrm>
          <a:prstGeom prst="rect">
            <a:avLst/>
          </a:prstGeom>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ext Box 7"/>
          <p:cNvSpPr txBox="1">
            <a:spLocks noChangeArrowheads="1"/>
          </p:cNvSpPr>
          <p:nvPr/>
        </p:nvSpPr>
        <p:spPr bwMode="auto">
          <a:xfrm>
            <a:off x="966205" y="932542"/>
            <a:ext cx="7091362" cy="58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3200" b="1" i="0">
                <a:solidFill>
                  <a:srgbClr val="0070C0"/>
                </a:solidFill>
              </a:rPr>
              <a:t>FACULTY OF CIVIL ENGINEERING</a:t>
            </a:r>
          </a:p>
        </p:txBody>
      </p:sp>
      <p:grpSp>
        <p:nvGrpSpPr>
          <p:cNvPr id="14" name="Group 24"/>
          <p:cNvGrpSpPr>
            <a:grpSpLocks/>
          </p:cNvGrpSpPr>
          <p:nvPr/>
        </p:nvGrpSpPr>
        <p:grpSpPr bwMode="auto">
          <a:xfrm>
            <a:off x="398130" y="1641688"/>
            <a:ext cx="8567738" cy="461963"/>
            <a:chOff x="68" y="1207"/>
            <a:chExt cx="4490" cy="291"/>
          </a:xfrm>
        </p:grpSpPr>
        <p:sp>
          <p:nvSpPr>
            <p:cNvPr id="15" name="Text Box 25"/>
            <p:cNvSpPr txBox="1">
              <a:spLocks noChangeArrowheads="1"/>
            </p:cNvSpPr>
            <p:nvPr/>
          </p:nvSpPr>
          <p:spPr bwMode="auto">
            <a:xfrm>
              <a:off x="249" y="1207"/>
              <a:ext cx="430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dirty="0">
                  <a:solidFill>
                    <a:srgbClr val="0070C0"/>
                  </a:solidFill>
                </a:rPr>
                <a:t>STAFF:  </a:t>
              </a:r>
              <a:r>
                <a:rPr lang="de-DE" altLang="en-US" sz="2400" b="1" i="0" dirty="0">
                  <a:solidFill>
                    <a:srgbClr val="0070C0"/>
                  </a:solidFill>
                </a:rPr>
                <a:t>38</a:t>
              </a:r>
              <a:r>
                <a:rPr lang="de-DE" altLang="en-US" sz="2000" b="1" i="0" dirty="0">
                  <a:solidFill>
                    <a:srgbClr val="0070C0"/>
                  </a:solidFill>
                </a:rPr>
                <a:t> TEACHING + </a:t>
              </a:r>
              <a:r>
                <a:rPr lang="de-DE" altLang="en-US" sz="2400" b="1" i="0" dirty="0">
                  <a:solidFill>
                    <a:srgbClr val="0070C0"/>
                  </a:solidFill>
                </a:rPr>
                <a:t>3</a:t>
              </a:r>
              <a:r>
                <a:rPr lang="de-DE" altLang="en-US" sz="2000" b="1" i="0" dirty="0">
                  <a:solidFill>
                    <a:srgbClr val="0070C0"/>
                  </a:solidFill>
                </a:rPr>
                <a:t> LABORATORY + </a:t>
              </a:r>
              <a:r>
                <a:rPr lang="de-DE" altLang="en-US" sz="2400" b="1" i="0" dirty="0">
                  <a:solidFill>
                    <a:srgbClr val="0070C0"/>
                  </a:solidFill>
                </a:rPr>
                <a:t>8</a:t>
              </a:r>
              <a:r>
                <a:rPr lang="de-DE" altLang="en-US" sz="2000" b="1" i="0" dirty="0">
                  <a:solidFill>
                    <a:srgbClr val="0070C0"/>
                  </a:solidFill>
                </a:rPr>
                <a:t> ADMINISTRATION</a:t>
              </a:r>
            </a:p>
          </p:txBody>
        </p:sp>
        <p:sp>
          <p:nvSpPr>
            <p:cNvPr id="16"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grpSp>
        <p:nvGrpSpPr>
          <p:cNvPr id="17" name="Group 16"/>
          <p:cNvGrpSpPr>
            <a:grpSpLocks/>
          </p:cNvGrpSpPr>
          <p:nvPr/>
        </p:nvGrpSpPr>
        <p:grpSpPr bwMode="auto">
          <a:xfrm>
            <a:off x="395288" y="2160226"/>
            <a:ext cx="8569325" cy="1878012"/>
            <a:chOff x="68" y="1207"/>
            <a:chExt cx="4490" cy="1183"/>
          </a:xfrm>
        </p:grpSpPr>
        <p:sp>
          <p:nvSpPr>
            <p:cNvPr id="18" name="Text Box 25"/>
            <p:cNvSpPr txBox="1">
              <a:spLocks noChangeArrowheads="1"/>
            </p:cNvSpPr>
            <p:nvPr/>
          </p:nvSpPr>
          <p:spPr bwMode="auto">
            <a:xfrm>
              <a:off x="249" y="1207"/>
              <a:ext cx="4309" cy="1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dirty="0">
                  <a:solidFill>
                    <a:srgbClr val="0070C0"/>
                  </a:solidFill>
                </a:rPr>
                <a:t>TEACHING STAFF:</a:t>
              </a:r>
            </a:p>
            <a:p>
              <a:pPr eaLnBrk="1" hangingPunct="1"/>
              <a:r>
                <a:rPr lang="de-DE" altLang="en-US" sz="2000" b="1" i="0" dirty="0">
                  <a:solidFill>
                    <a:srgbClr val="0070C0"/>
                  </a:solidFill>
                </a:rPr>
                <a:t>	- </a:t>
              </a:r>
              <a:r>
                <a:rPr lang="de-DE" altLang="en-US" sz="2400" b="1" i="0" dirty="0">
                  <a:solidFill>
                    <a:srgbClr val="0070C0"/>
                  </a:solidFill>
                </a:rPr>
                <a:t>7</a:t>
              </a:r>
              <a:r>
                <a:rPr lang="de-DE" altLang="en-US" sz="2000" b="1" i="0" dirty="0">
                  <a:solidFill>
                    <a:srgbClr val="0070C0"/>
                  </a:solidFill>
                </a:rPr>
                <a:t> FULL PROFESSORS (PhD, MSc, Dipl.Ing),</a:t>
              </a:r>
            </a:p>
            <a:p>
              <a:pPr eaLnBrk="1" hangingPunct="1"/>
              <a:r>
                <a:rPr lang="de-DE" altLang="en-US" sz="2000" b="1" i="0" dirty="0">
                  <a:solidFill>
                    <a:srgbClr val="0070C0"/>
                  </a:solidFill>
                </a:rPr>
                <a:t>	- </a:t>
              </a:r>
              <a:r>
                <a:rPr lang="de-DE" altLang="en-US" sz="2400" b="1" i="0" dirty="0">
                  <a:solidFill>
                    <a:srgbClr val="0070C0"/>
                  </a:solidFill>
                </a:rPr>
                <a:t>8</a:t>
              </a:r>
              <a:r>
                <a:rPr lang="de-DE" altLang="en-US" sz="2000" b="1" i="0" dirty="0">
                  <a:solidFill>
                    <a:srgbClr val="0070C0"/>
                  </a:solidFill>
                </a:rPr>
                <a:t> ASSOCIATED PROFESSORS (PhD, MSc, Dipl.Ing),</a:t>
              </a:r>
            </a:p>
            <a:p>
              <a:pPr eaLnBrk="1" hangingPunct="1"/>
              <a:r>
                <a:rPr lang="de-DE" altLang="en-US" sz="2400" b="1" i="0" dirty="0">
                  <a:solidFill>
                    <a:srgbClr val="0070C0"/>
                  </a:solidFill>
                </a:rPr>
                <a:t>	- 6</a:t>
              </a:r>
              <a:r>
                <a:rPr lang="de-DE" altLang="en-US" sz="2000" b="1" i="0" dirty="0">
                  <a:solidFill>
                    <a:srgbClr val="0070C0"/>
                  </a:solidFill>
                </a:rPr>
                <a:t> ASSISTANT PROFESSORS (PhD, MSc, Dipl.Ing),</a:t>
              </a:r>
            </a:p>
            <a:p>
              <a:pPr eaLnBrk="1" hangingPunct="1"/>
              <a:r>
                <a:rPr lang="de-DE" altLang="en-US" sz="2400" b="1" i="0" dirty="0">
                  <a:solidFill>
                    <a:srgbClr val="0070C0"/>
                  </a:solidFill>
                </a:rPr>
                <a:t>	- 17</a:t>
              </a:r>
              <a:r>
                <a:rPr lang="de-DE" altLang="en-US" sz="2000" b="1" i="0" dirty="0">
                  <a:solidFill>
                    <a:srgbClr val="0070C0"/>
                  </a:solidFill>
                </a:rPr>
                <a:t> TEACHING ASSISTANTS (PhD or MSc, Dipl.Ing)</a:t>
              </a:r>
            </a:p>
          </p:txBody>
        </p:sp>
        <p:sp>
          <p:nvSpPr>
            <p:cNvPr id="19"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grpSp>
        <p:nvGrpSpPr>
          <p:cNvPr id="20" name="Group 19"/>
          <p:cNvGrpSpPr>
            <a:grpSpLocks/>
          </p:cNvGrpSpPr>
          <p:nvPr/>
        </p:nvGrpSpPr>
        <p:grpSpPr bwMode="auto">
          <a:xfrm>
            <a:off x="395288" y="4094162"/>
            <a:ext cx="8647575" cy="1938338"/>
            <a:chOff x="68" y="904"/>
            <a:chExt cx="4531" cy="1221"/>
          </a:xfrm>
        </p:grpSpPr>
        <p:sp>
          <p:nvSpPr>
            <p:cNvPr id="21" name="Text Box 25"/>
            <p:cNvSpPr txBox="1">
              <a:spLocks noChangeArrowheads="1"/>
            </p:cNvSpPr>
            <p:nvPr/>
          </p:nvSpPr>
          <p:spPr bwMode="auto">
            <a:xfrm>
              <a:off x="290" y="904"/>
              <a:ext cx="4309" cy="1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dirty="0">
                  <a:solidFill>
                    <a:srgbClr val="0070C0"/>
                  </a:solidFill>
                </a:rPr>
                <a:t>ADDITIONAL TEACHING STAFF:</a:t>
              </a:r>
            </a:p>
            <a:p>
              <a:pPr eaLnBrk="1" hangingPunct="1"/>
              <a:r>
                <a:rPr lang="de-DE" altLang="en-US" sz="2000" b="1" i="0" dirty="0">
                  <a:solidFill>
                    <a:srgbClr val="0070C0"/>
                  </a:solidFill>
                </a:rPr>
                <a:t>	- VISITING PROFESSORS FROM UNIVERSITIES </a:t>
              </a:r>
            </a:p>
            <a:p>
              <a:pPr eaLnBrk="1" hangingPunct="1"/>
              <a:r>
                <a:rPr lang="de-DE" altLang="en-US" sz="2000" b="1" i="0" dirty="0">
                  <a:solidFill>
                    <a:srgbClr val="0070C0"/>
                  </a:solidFill>
                </a:rPr>
                <a:t>	   OF NEIGHBOURING COUNTRIS,</a:t>
              </a:r>
            </a:p>
            <a:p>
              <a:pPr eaLnBrk="1" hangingPunct="1"/>
              <a:r>
                <a:rPr lang="de-DE" altLang="en-US" sz="2000" b="1" i="0" dirty="0">
                  <a:solidFill>
                    <a:srgbClr val="0070C0"/>
                  </a:solidFill>
                </a:rPr>
                <a:t>	- VISITING PROFESSORS FROM OTHER UNITS</a:t>
              </a:r>
            </a:p>
            <a:p>
              <a:pPr eaLnBrk="1" hangingPunct="1"/>
              <a:r>
                <a:rPr lang="de-DE" altLang="en-US" sz="2000" b="1" i="0" dirty="0">
                  <a:solidFill>
                    <a:srgbClr val="0070C0"/>
                  </a:solidFill>
                </a:rPr>
                <a:t>	   OF THE UNIVERSITY OF MONTENEGRO,</a:t>
              </a:r>
            </a:p>
            <a:p>
              <a:pPr eaLnBrk="1" hangingPunct="1"/>
              <a:r>
                <a:rPr lang="de-DE" altLang="en-US" sz="2000" b="1" i="0" dirty="0">
                  <a:solidFill>
                    <a:srgbClr val="0070C0"/>
                  </a:solidFill>
                </a:rPr>
                <a:t>	- PART-TIME TEACHING ASSISTANTS </a:t>
              </a:r>
            </a:p>
          </p:txBody>
        </p:sp>
        <p:sp>
          <p:nvSpPr>
            <p:cNvPr id="22" name="AutoShape 26"/>
            <p:cNvSpPr>
              <a:spLocks noChangeAspect="1" noChangeArrowheads="1"/>
            </p:cNvSpPr>
            <p:nvPr/>
          </p:nvSpPr>
          <p:spPr bwMode="auto">
            <a:xfrm rot="-3000000">
              <a:off x="119"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par>
                          <p:cTn id="12" fill="hold">
                            <p:stCondLst>
                              <p:cond delay="3500"/>
                            </p:stCondLst>
                            <p:childTnLst>
                              <p:par>
                                <p:cTn id="13" presetID="22" presetClass="entr" presetSubtype="8" fill="hold"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2000"/>
                                        <p:tgtEl>
                                          <p:spTgt spid="17"/>
                                        </p:tgtEl>
                                      </p:cBhvr>
                                    </p:animEffect>
                                  </p:childTnLst>
                                </p:cTn>
                              </p:par>
                            </p:childTnLst>
                          </p:cTn>
                        </p:par>
                        <p:par>
                          <p:cTn id="16" fill="hold">
                            <p:stCondLst>
                              <p:cond delay="7500"/>
                            </p:stCondLst>
                            <p:childTnLst>
                              <p:par>
                                <p:cTn id="17" presetID="22" presetClass="entr" presetSubtype="8" fill="hold" nodeType="afterEffect">
                                  <p:stCondLst>
                                    <p:cond delay="20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ext Box 7"/>
          <p:cNvSpPr txBox="1">
            <a:spLocks noChangeArrowheads="1"/>
          </p:cNvSpPr>
          <p:nvPr/>
        </p:nvSpPr>
        <p:spPr bwMode="auto">
          <a:xfrm>
            <a:off x="533401" y="849958"/>
            <a:ext cx="7091362" cy="58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3200" b="1" i="0" dirty="0">
                <a:solidFill>
                  <a:srgbClr val="0070C0"/>
                </a:solidFill>
              </a:rPr>
              <a:t>FACULTY OF CIVIL ENGINEERING</a:t>
            </a:r>
          </a:p>
        </p:txBody>
      </p:sp>
      <p:grpSp>
        <p:nvGrpSpPr>
          <p:cNvPr id="14" name="Group 24"/>
          <p:cNvGrpSpPr>
            <a:grpSpLocks/>
          </p:cNvGrpSpPr>
          <p:nvPr/>
        </p:nvGrpSpPr>
        <p:grpSpPr bwMode="auto">
          <a:xfrm>
            <a:off x="167482" y="1727051"/>
            <a:ext cx="8712200" cy="1016000"/>
            <a:chOff x="105" y="1207"/>
            <a:chExt cx="4453" cy="640"/>
          </a:xfrm>
        </p:grpSpPr>
        <p:sp>
          <p:nvSpPr>
            <p:cNvPr id="15" name="Text Box 25"/>
            <p:cNvSpPr txBox="1">
              <a:spLocks noChangeArrowheads="1"/>
            </p:cNvSpPr>
            <p:nvPr/>
          </p:nvSpPr>
          <p:spPr bwMode="auto">
            <a:xfrm>
              <a:off x="105" y="1207"/>
              <a:ext cx="4453" cy="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a:solidFill>
                    <a:srgbClr val="0070C0"/>
                  </a:solidFill>
                </a:rPr>
                <a:t>       STUDY PROGRAMS</a:t>
              </a:r>
            </a:p>
            <a:p>
              <a:pPr eaLnBrk="1" hangingPunct="1"/>
              <a:r>
                <a:rPr lang="de-DE" altLang="en-US" sz="2000" b="1" i="0">
                  <a:solidFill>
                    <a:srgbClr val="0070C0"/>
                  </a:solidFill>
                </a:rPr>
                <a:t>       („old“ study system,</a:t>
              </a:r>
            </a:p>
            <a:p>
              <a:pPr eaLnBrk="1" hangingPunct="1"/>
              <a:r>
                <a:rPr lang="de-DE" altLang="en-US" sz="2000" b="1" i="0">
                  <a:solidFill>
                    <a:srgbClr val="0070C0"/>
                  </a:solidFill>
                </a:rPr>
                <a:t>       last enrolment 2016/17)</a:t>
              </a:r>
              <a:endParaRPr lang="de-DE" altLang="en-US" sz="2000" b="1">
                <a:solidFill>
                  <a:srgbClr val="0070C0"/>
                </a:solidFill>
              </a:endParaRPr>
            </a:p>
          </p:txBody>
        </p:sp>
        <p:sp>
          <p:nvSpPr>
            <p:cNvPr id="16" name="AutoShape 26"/>
            <p:cNvSpPr>
              <a:spLocks noChangeAspect="1" noChangeArrowheads="1"/>
            </p:cNvSpPr>
            <p:nvPr/>
          </p:nvSpPr>
          <p:spPr bwMode="auto">
            <a:xfrm rot="-3000000">
              <a:off x="168"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sp>
        <p:nvSpPr>
          <p:cNvPr id="17" name="Text Box 25"/>
          <p:cNvSpPr txBox="1">
            <a:spLocks noChangeArrowheads="1"/>
          </p:cNvSpPr>
          <p:nvPr/>
        </p:nvSpPr>
        <p:spPr bwMode="auto">
          <a:xfrm>
            <a:off x="1232695" y="2857351"/>
            <a:ext cx="8223250"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2000" b="1" u="sng" dirty="0">
                <a:solidFill>
                  <a:srgbClr val="0070C0"/>
                </a:solidFill>
              </a:rPr>
              <a:t>CIVIL ENGINEERING (academic studies)</a:t>
            </a:r>
            <a:endParaRPr lang="en-US" altLang="en-US" sz="2000" b="1" i="0" u="sng" dirty="0">
              <a:solidFill>
                <a:srgbClr val="0070C0"/>
              </a:solidFill>
            </a:endParaRPr>
          </a:p>
          <a:p>
            <a:pPr eaLnBrk="1" hangingPunct="1">
              <a:spcBef>
                <a:spcPts val="1200"/>
              </a:spcBef>
            </a:pPr>
            <a:r>
              <a:rPr lang="de-DE" altLang="en-US" sz="2000" b="1" i="0" dirty="0">
                <a:solidFill>
                  <a:srgbClr val="0070C0"/>
                </a:solidFill>
              </a:rPr>
              <a:t>    3 years  –  udergraduate academic studies (BSc)</a:t>
            </a:r>
          </a:p>
          <a:p>
            <a:pPr eaLnBrk="1" hangingPunct="1">
              <a:spcBef>
                <a:spcPts val="600"/>
              </a:spcBef>
            </a:pPr>
            <a:r>
              <a:rPr lang="de-DE" altLang="en-US" sz="2000" b="1" i="0" dirty="0">
                <a:solidFill>
                  <a:srgbClr val="0070C0"/>
                </a:solidFill>
              </a:rPr>
              <a:t>    1 year    –  postgraduate specialist studies (SpecSc)</a:t>
            </a:r>
          </a:p>
          <a:p>
            <a:pPr eaLnBrk="1" hangingPunct="1">
              <a:spcBef>
                <a:spcPts val="600"/>
              </a:spcBef>
            </a:pPr>
            <a:r>
              <a:rPr lang="de-DE" altLang="en-US" sz="2000" b="1" i="0" dirty="0">
                <a:solidFill>
                  <a:srgbClr val="0070C0"/>
                </a:solidFill>
              </a:rPr>
              <a:t>    1 year    –  postgraduate master studies (MSc)</a:t>
            </a:r>
          </a:p>
          <a:p>
            <a:pPr eaLnBrk="1" hangingPunct="1">
              <a:spcBef>
                <a:spcPts val="600"/>
              </a:spcBef>
            </a:pPr>
            <a:r>
              <a:rPr lang="de-DE" altLang="en-US" sz="2000" b="1" i="0" dirty="0">
                <a:solidFill>
                  <a:srgbClr val="0070C0"/>
                </a:solidFill>
              </a:rPr>
              <a:t>    3 years  –  doctoral studies (PhD)</a:t>
            </a:r>
          </a:p>
        </p:txBody>
      </p:sp>
      <p:grpSp>
        <p:nvGrpSpPr>
          <p:cNvPr id="18" name="Group 56"/>
          <p:cNvGrpSpPr>
            <a:grpSpLocks/>
          </p:cNvGrpSpPr>
          <p:nvPr/>
        </p:nvGrpSpPr>
        <p:grpSpPr bwMode="auto">
          <a:xfrm>
            <a:off x="1391445" y="1666725"/>
            <a:ext cx="7265987" cy="1033463"/>
            <a:chOff x="633" y="2648"/>
            <a:chExt cx="4577" cy="651"/>
          </a:xfrm>
        </p:grpSpPr>
        <p:sp>
          <p:nvSpPr>
            <p:cNvPr id="19" name="Text Box 33"/>
            <p:cNvSpPr txBox="1">
              <a:spLocks noChangeArrowheads="1"/>
            </p:cNvSpPr>
            <p:nvPr/>
          </p:nvSpPr>
          <p:spPr bwMode="auto">
            <a:xfrm>
              <a:off x="633" y="2660"/>
              <a:ext cx="2304"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25000"/>
                </a:spcBef>
              </a:pPr>
              <a:endParaRPr lang="en-US" altLang="en-US" sz="2200" b="1" i="0">
                <a:solidFill>
                  <a:srgbClr val="0070C0"/>
                </a:solidFill>
              </a:endParaRPr>
            </a:p>
          </p:txBody>
        </p:sp>
        <p:sp>
          <p:nvSpPr>
            <p:cNvPr id="20" name="Line 34"/>
            <p:cNvSpPr>
              <a:spLocks noChangeShapeType="1"/>
            </p:cNvSpPr>
            <p:nvPr/>
          </p:nvSpPr>
          <p:spPr bwMode="auto">
            <a:xfrm flipV="1">
              <a:off x="1798" y="2648"/>
              <a:ext cx="480" cy="144"/>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solidFill>
                  <a:srgbClr val="0070C0"/>
                </a:solidFill>
              </a:endParaRPr>
            </a:p>
          </p:txBody>
        </p:sp>
        <p:sp>
          <p:nvSpPr>
            <p:cNvPr id="21" name="Line 35"/>
            <p:cNvSpPr>
              <a:spLocks noChangeShapeType="1"/>
            </p:cNvSpPr>
            <p:nvPr/>
          </p:nvSpPr>
          <p:spPr bwMode="auto">
            <a:xfrm>
              <a:off x="1798" y="2840"/>
              <a:ext cx="480" cy="144"/>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solidFill>
                  <a:srgbClr val="0070C0"/>
                </a:solidFill>
              </a:endParaRPr>
            </a:p>
          </p:txBody>
        </p:sp>
        <p:sp>
          <p:nvSpPr>
            <p:cNvPr id="22" name="Text Box 36"/>
            <p:cNvSpPr txBox="1">
              <a:spLocks noChangeArrowheads="1"/>
            </p:cNvSpPr>
            <p:nvPr/>
          </p:nvSpPr>
          <p:spPr bwMode="auto">
            <a:xfrm>
              <a:off x="2226" y="2720"/>
              <a:ext cx="1876"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2000" b="1" dirty="0">
                  <a:solidFill>
                    <a:srgbClr val="0070C0"/>
                  </a:solidFill>
                </a:rPr>
                <a:t>CIVIL ENGINEERING</a:t>
              </a:r>
              <a:endParaRPr lang="en-US" altLang="en-US" sz="2200" b="1" i="0" dirty="0">
                <a:solidFill>
                  <a:srgbClr val="0070C0"/>
                </a:solidFill>
              </a:endParaRPr>
            </a:p>
          </p:txBody>
        </p:sp>
        <p:sp>
          <p:nvSpPr>
            <p:cNvPr id="23" name="Text Box 37"/>
            <p:cNvSpPr txBox="1">
              <a:spLocks noChangeArrowheads="1"/>
            </p:cNvSpPr>
            <p:nvPr/>
          </p:nvSpPr>
          <p:spPr bwMode="auto">
            <a:xfrm>
              <a:off x="1982" y="3047"/>
              <a:ext cx="322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2000" b="1" dirty="0">
                  <a:solidFill>
                    <a:srgbClr val="0070C0"/>
                  </a:solidFill>
                </a:rPr>
                <a:t>MANAGEMENT IN CIVIL ENGINEERING</a:t>
              </a:r>
              <a:endParaRPr lang="en-US" altLang="en-US" sz="2200" b="1" i="0" dirty="0">
                <a:solidFill>
                  <a:srgbClr val="0070C0"/>
                </a:solidFill>
              </a:endParaRPr>
            </a:p>
          </p:txBody>
        </p:sp>
      </p:grpSp>
      <p:sp>
        <p:nvSpPr>
          <p:cNvPr id="24" name="Text Box 25"/>
          <p:cNvSpPr txBox="1">
            <a:spLocks noChangeArrowheads="1"/>
          </p:cNvSpPr>
          <p:nvPr/>
        </p:nvSpPr>
        <p:spPr bwMode="auto">
          <a:xfrm>
            <a:off x="1232695" y="5017938"/>
            <a:ext cx="8223250" cy="1246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2000" b="1" u="sng">
                <a:solidFill>
                  <a:srgbClr val="0070C0"/>
                </a:solidFill>
              </a:rPr>
              <a:t>MANAGEMENT IN CIVIL ENGINEERING (applied studies)</a:t>
            </a:r>
            <a:endParaRPr lang="en-US" altLang="en-US" sz="2000" b="1" i="0" u="sng">
              <a:solidFill>
                <a:srgbClr val="0070C0"/>
              </a:solidFill>
            </a:endParaRPr>
          </a:p>
          <a:p>
            <a:pPr eaLnBrk="1" hangingPunct="1">
              <a:spcBef>
                <a:spcPts val="1200"/>
              </a:spcBef>
            </a:pPr>
            <a:r>
              <a:rPr lang="de-DE" altLang="en-US" sz="2000" b="1" i="0">
                <a:solidFill>
                  <a:srgbClr val="0070C0"/>
                </a:solidFill>
              </a:rPr>
              <a:t>    3 years  –  udergraduate applied studies (BApp)</a:t>
            </a:r>
          </a:p>
          <a:p>
            <a:pPr eaLnBrk="1" hangingPunct="1">
              <a:spcBef>
                <a:spcPts val="600"/>
              </a:spcBef>
            </a:pPr>
            <a:r>
              <a:rPr lang="de-DE" altLang="en-US" sz="2000" b="1" i="0">
                <a:solidFill>
                  <a:srgbClr val="0070C0"/>
                </a:solidFill>
              </a:rPr>
              <a:t>    1 year    –  postgraduate specialist applied studies (SpecApp)</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42" presetClass="entr" presetSubtype="0" fill="hold" grpId="0" nodeType="withEffect">
                                  <p:stCondLst>
                                    <p:cond delay="1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7"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ext Box 7"/>
          <p:cNvSpPr txBox="1">
            <a:spLocks noChangeArrowheads="1"/>
          </p:cNvSpPr>
          <p:nvPr/>
        </p:nvSpPr>
        <p:spPr bwMode="auto">
          <a:xfrm>
            <a:off x="145691" y="761385"/>
            <a:ext cx="7091362" cy="58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3200" b="1" i="0" dirty="0">
                <a:solidFill>
                  <a:srgbClr val="0070C0"/>
                </a:solidFill>
              </a:rPr>
              <a:t>FACULTY OF CIVIL ENGINEERING</a:t>
            </a:r>
          </a:p>
        </p:txBody>
      </p:sp>
      <p:grpSp>
        <p:nvGrpSpPr>
          <p:cNvPr id="14" name="Group 24"/>
          <p:cNvGrpSpPr>
            <a:grpSpLocks/>
          </p:cNvGrpSpPr>
          <p:nvPr/>
        </p:nvGrpSpPr>
        <p:grpSpPr bwMode="auto">
          <a:xfrm>
            <a:off x="74253" y="1553547"/>
            <a:ext cx="8712200" cy="400050"/>
            <a:chOff x="105" y="1207"/>
            <a:chExt cx="4453" cy="252"/>
          </a:xfrm>
        </p:grpSpPr>
        <p:sp>
          <p:nvSpPr>
            <p:cNvPr id="15" name="Text Box 25"/>
            <p:cNvSpPr txBox="1">
              <a:spLocks noChangeArrowheads="1"/>
            </p:cNvSpPr>
            <p:nvPr/>
          </p:nvSpPr>
          <p:spPr bwMode="auto">
            <a:xfrm>
              <a:off x="105" y="1207"/>
              <a:ext cx="4453"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a:solidFill>
                    <a:srgbClr val="0070C0"/>
                  </a:solidFill>
                </a:rPr>
                <a:t>       SPECIALISATIONS („old“ study system)</a:t>
              </a:r>
              <a:endParaRPr lang="de-DE" altLang="en-US" sz="2000" b="1" u="sng">
                <a:solidFill>
                  <a:srgbClr val="0070C0"/>
                </a:solidFill>
              </a:endParaRPr>
            </a:p>
          </p:txBody>
        </p:sp>
        <p:sp>
          <p:nvSpPr>
            <p:cNvPr id="16" name="AutoShape 26"/>
            <p:cNvSpPr>
              <a:spLocks noChangeAspect="1" noChangeArrowheads="1"/>
            </p:cNvSpPr>
            <p:nvPr/>
          </p:nvSpPr>
          <p:spPr bwMode="auto">
            <a:xfrm rot="-3000000">
              <a:off x="168"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sp>
        <p:nvSpPr>
          <p:cNvPr id="17" name="Text Box 25"/>
          <p:cNvSpPr txBox="1">
            <a:spLocks noChangeArrowheads="1"/>
          </p:cNvSpPr>
          <p:nvPr/>
        </p:nvSpPr>
        <p:spPr bwMode="auto">
          <a:xfrm>
            <a:off x="796566" y="2059960"/>
            <a:ext cx="8710612" cy="324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2000" b="1" u="sng">
                <a:solidFill>
                  <a:srgbClr val="0070C0"/>
                </a:solidFill>
              </a:rPr>
              <a:t>CIVIL ENGINEERING</a:t>
            </a:r>
            <a:endParaRPr lang="en-US" altLang="en-US" sz="2000" b="1" i="0" u="sng">
              <a:solidFill>
                <a:srgbClr val="0070C0"/>
              </a:solidFill>
            </a:endParaRPr>
          </a:p>
          <a:p>
            <a:pPr eaLnBrk="1" hangingPunct="1">
              <a:spcBef>
                <a:spcPts val="1200"/>
              </a:spcBef>
            </a:pPr>
            <a:r>
              <a:rPr lang="de-DE" altLang="en-US" sz="2000" b="1" i="0">
                <a:solidFill>
                  <a:srgbClr val="0070C0"/>
                </a:solidFill>
              </a:rPr>
              <a:t>  3 y.  –  udergrad. studies (BSc)  –  GENERAL, NO SPECIALISATIONS!</a:t>
            </a:r>
          </a:p>
          <a:p>
            <a:pPr eaLnBrk="1" hangingPunct="1">
              <a:spcBef>
                <a:spcPts val="600"/>
              </a:spcBef>
            </a:pPr>
            <a:r>
              <a:rPr lang="de-DE" altLang="en-US" sz="2000" b="1" i="0">
                <a:solidFill>
                  <a:srgbClr val="0070C0"/>
                </a:solidFill>
              </a:rPr>
              <a:t>  1 y.  –  postgrad. spec. studies (SpecSc):   -  STRUCTURES,</a:t>
            </a:r>
          </a:p>
          <a:p>
            <a:pPr eaLnBrk="1" hangingPunct="1"/>
            <a:r>
              <a:rPr lang="de-DE" altLang="en-US" sz="2000" b="1" i="0">
                <a:solidFill>
                  <a:srgbClr val="0070C0"/>
                </a:solidFill>
              </a:rPr>
              <a:t>					-  TRAFFIC,</a:t>
            </a:r>
          </a:p>
          <a:p>
            <a:pPr eaLnBrk="1" hangingPunct="1"/>
            <a:r>
              <a:rPr lang="de-DE" altLang="en-US" sz="2000" b="1" i="0">
                <a:solidFill>
                  <a:srgbClr val="0070C0"/>
                </a:solidFill>
              </a:rPr>
              <a:t>					-  HYDROTECHNICS,</a:t>
            </a:r>
          </a:p>
          <a:p>
            <a:pPr eaLnBrk="1" hangingPunct="1"/>
            <a:r>
              <a:rPr lang="de-DE" altLang="en-US" sz="2000" b="1" i="0">
                <a:solidFill>
                  <a:srgbClr val="0070C0"/>
                </a:solidFill>
              </a:rPr>
              <a:t>					-  GEOTECHNICS,</a:t>
            </a:r>
          </a:p>
          <a:p>
            <a:pPr eaLnBrk="1" hangingPunct="1"/>
            <a:r>
              <a:rPr lang="de-DE" altLang="en-US" sz="2000" b="1" i="0">
                <a:solidFill>
                  <a:srgbClr val="0070C0"/>
                </a:solidFill>
              </a:rPr>
              <a:t>					-  MANAGEMENT</a:t>
            </a:r>
          </a:p>
          <a:p>
            <a:pPr eaLnBrk="1" hangingPunct="1">
              <a:spcBef>
                <a:spcPts val="600"/>
              </a:spcBef>
            </a:pPr>
            <a:r>
              <a:rPr lang="de-DE" altLang="en-US" sz="2000" b="1" i="0">
                <a:solidFill>
                  <a:srgbClr val="0070C0"/>
                </a:solidFill>
              </a:rPr>
              <a:t>  1 y.  –  postgrad. master studies (MSc)  –  AS IN PREVIOUS CYCLE</a:t>
            </a:r>
          </a:p>
          <a:p>
            <a:pPr eaLnBrk="1" hangingPunct="1">
              <a:spcBef>
                <a:spcPts val="600"/>
              </a:spcBef>
            </a:pPr>
            <a:r>
              <a:rPr lang="de-DE" altLang="en-US" sz="2000" b="1" i="0">
                <a:solidFill>
                  <a:srgbClr val="0070C0"/>
                </a:solidFill>
              </a:rPr>
              <a:t>  3 y.  –  doctoral studies (PhD)  –  AS IN PREVIOUS CYCLES</a:t>
            </a:r>
          </a:p>
        </p:txBody>
      </p:sp>
      <p:sp>
        <p:nvSpPr>
          <p:cNvPr id="18" name="AutoShape 42"/>
          <p:cNvSpPr>
            <a:spLocks noChangeArrowheads="1"/>
          </p:cNvSpPr>
          <p:nvPr/>
        </p:nvSpPr>
        <p:spPr bwMode="auto">
          <a:xfrm flipV="1">
            <a:off x="290153" y="2048847"/>
            <a:ext cx="312738" cy="152400"/>
          </a:xfrm>
          <a:prstGeom prst="cloudCallout">
            <a:avLst>
              <a:gd name="adj1" fmla="val 91144"/>
              <a:gd name="adj2" fmla="val -136458"/>
            </a:avLst>
          </a:prstGeom>
          <a:solidFill>
            <a:srgbClr val="FFFF00"/>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algn="ctr" eaLnBrk="1" hangingPunct="1"/>
            <a:endParaRPr lang="en-US" altLang="en-US" sz="2400" i="0"/>
          </a:p>
        </p:txBody>
      </p:sp>
      <p:sp>
        <p:nvSpPr>
          <p:cNvPr id="19" name="Text Box 25"/>
          <p:cNvSpPr txBox="1">
            <a:spLocks noChangeArrowheads="1"/>
          </p:cNvSpPr>
          <p:nvPr/>
        </p:nvSpPr>
        <p:spPr bwMode="auto">
          <a:xfrm>
            <a:off x="796566" y="5373072"/>
            <a:ext cx="7286625" cy="86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2000" b="1" u="sng">
                <a:solidFill>
                  <a:srgbClr val="0070C0"/>
                </a:solidFill>
              </a:rPr>
              <a:t>MANAGEMENT IN CIVIL ENGINEERING</a:t>
            </a:r>
            <a:endParaRPr lang="en-US" altLang="en-US" sz="2000" b="1" i="0" u="sng">
              <a:solidFill>
                <a:srgbClr val="0070C0"/>
              </a:solidFill>
            </a:endParaRPr>
          </a:p>
          <a:p>
            <a:pPr eaLnBrk="1" hangingPunct="1">
              <a:spcBef>
                <a:spcPts val="1200"/>
              </a:spcBef>
            </a:pPr>
            <a:r>
              <a:rPr lang="de-DE" altLang="en-US" sz="2000" b="1" i="0">
                <a:solidFill>
                  <a:srgbClr val="0070C0"/>
                </a:solidFill>
              </a:rPr>
              <a:t>    NO SPECIALISATIONS!</a:t>
            </a:r>
          </a:p>
        </p:txBody>
      </p:sp>
      <p:sp>
        <p:nvSpPr>
          <p:cNvPr id="20" name="AutoShape 42"/>
          <p:cNvSpPr>
            <a:spLocks noChangeArrowheads="1"/>
          </p:cNvSpPr>
          <p:nvPr/>
        </p:nvSpPr>
        <p:spPr bwMode="auto">
          <a:xfrm flipV="1">
            <a:off x="290153" y="5361960"/>
            <a:ext cx="304800" cy="152400"/>
          </a:xfrm>
          <a:prstGeom prst="cloudCallout">
            <a:avLst>
              <a:gd name="adj1" fmla="val 91144"/>
              <a:gd name="adj2" fmla="val -136458"/>
            </a:avLst>
          </a:prstGeom>
          <a:solidFill>
            <a:srgbClr val="FFFF00"/>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algn="ctr" eaLnBrk="1" hangingPunct="1"/>
            <a:endParaRPr lang="en-US" altLang="en-US" sz="2400" i="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par>
                          <p:cTn id="12" fill="hold">
                            <p:stCondLst>
                              <p:cond delay="3500"/>
                            </p:stCondLst>
                            <p:childTnLst>
                              <p:par>
                                <p:cTn id="13" presetID="4" presetClass="entr" presetSubtype="32" fill="hold" grpId="0" nodeType="afterEffect">
                                  <p:stCondLst>
                                    <p:cond delay="1500"/>
                                  </p:stCondLst>
                                  <p:childTnLst>
                                    <p:set>
                                      <p:cBhvr>
                                        <p:cTn id="14" dur="1" fill="hold">
                                          <p:stCondLst>
                                            <p:cond delay="0"/>
                                          </p:stCondLst>
                                        </p:cTn>
                                        <p:tgtEl>
                                          <p:spTgt spid="18"/>
                                        </p:tgtEl>
                                        <p:attrNameLst>
                                          <p:attrName>style.visibility</p:attrName>
                                        </p:attrNameLst>
                                      </p:cBhvr>
                                      <p:to>
                                        <p:strVal val="visible"/>
                                      </p:to>
                                    </p:set>
                                    <p:animEffect transition="in" filter="box(out)">
                                      <p:cBhvr>
                                        <p:cTn id="15" dur="1000"/>
                                        <p:tgtEl>
                                          <p:spTgt spid="18"/>
                                        </p:tgtEl>
                                      </p:cBhvr>
                                    </p:animEffect>
                                  </p:childTnLst>
                                </p:cTn>
                              </p:par>
                              <p:par>
                                <p:cTn id="16" presetID="42" presetClass="entr" presetSubtype="0" fill="hold" grpId="0" nodeType="withEffect">
                                  <p:stCondLst>
                                    <p:cond delay="1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6000"/>
                            </p:stCondLst>
                            <p:childTnLst>
                              <p:par>
                                <p:cTn id="22" presetID="4" presetClass="entr" presetSubtype="32" fill="hold" grpId="0" nodeType="afterEffect">
                                  <p:stCondLst>
                                    <p:cond delay="1500"/>
                                  </p:stCondLst>
                                  <p:childTnLst>
                                    <p:set>
                                      <p:cBhvr>
                                        <p:cTn id="23" dur="1" fill="hold">
                                          <p:stCondLst>
                                            <p:cond delay="0"/>
                                          </p:stCondLst>
                                        </p:cTn>
                                        <p:tgtEl>
                                          <p:spTgt spid="20"/>
                                        </p:tgtEl>
                                        <p:attrNameLst>
                                          <p:attrName>style.visibility</p:attrName>
                                        </p:attrNameLst>
                                      </p:cBhvr>
                                      <p:to>
                                        <p:strVal val="visible"/>
                                      </p:to>
                                    </p:set>
                                    <p:animEffect transition="in" filter="box(out)">
                                      <p:cBhvr>
                                        <p:cTn id="24" dur="1000"/>
                                        <p:tgtEl>
                                          <p:spTgt spid="20"/>
                                        </p:tgtEl>
                                      </p:cBhvr>
                                    </p:animEffect>
                                  </p:childTnLst>
                                </p:cTn>
                              </p:par>
                              <p:par>
                                <p:cTn id="25" presetID="42" presetClass="entr" presetSubtype="0" fill="hold" grpId="0" nodeType="withEffect">
                                  <p:stCondLst>
                                    <p:cond delay="15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7" grpId="0"/>
      <p:bldP spid="18" grpId="0" animBg="1" autoUpdateAnimBg="0"/>
      <p:bldP spid="19" grpId="0"/>
      <p:bldP spid="2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9" name="Text Box 7"/>
          <p:cNvSpPr txBox="1">
            <a:spLocks noChangeArrowheads="1"/>
          </p:cNvSpPr>
          <p:nvPr/>
        </p:nvSpPr>
        <p:spPr bwMode="auto">
          <a:xfrm>
            <a:off x="381000" y="807508"/>
            <a:ext cx="7091362" cy="58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3200" b="1" i="0">
                <a:solidFill>
                  <a:srgbClr val="0070C0"/>
                </a:solidFill>
              </a:rPr>
              <a:t>FACULTY OF CIVIL ENGINEERING</a:t>
            </a:r>
          </a:p>
        </p:txBody>
      </p:sp>
      <p:grpSp>
        <p:nvGrpSpPr>
          <p:cNvPr id="20" name="Group 24"/>
          <p:cNvGrpSpPr>
            <a:grpSpLocks/>
          </p:cNvGrpSpPr>
          <p:nvPr/>
        </p:nvGrpSpPr>
        <p:grpSpPr bwMode="auto">
          <a:xfrm>
            <a:off x="309562" y="1671108"/>
            <a:ext cx="8712200" cy="400050"/>
            <a:chOff x="105" y="1207"/>
            <a:chExt cx="4453" cy="252"/>
          </a:xfrm>
        </p:grpSpPr>
        <p:sp>
          <p:nvSpPr>
            <p:cNvPr id="21" name="Text Box 25"/>
            <p:cNvSpPr txBox="1">
              <a:spLocks noChangeArrowheads="1"/>
            </p:cNvSpPr>
            <p:nvPr/>
          </p:nvSpPr>
          <p:spPr bwMode="auto">
            <a:xfrm>
              <a:off x="105" y="1207"/>
              <a:ext cx="4453"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a:solidFill>
                    <a:srgbClr val="0070C0"/>
                  </a:solidFill>
                </a:rPr>
                <a:t>       STUDY PROGRAMS („new“ study system, first enrolment 2017/18)</a:t>
              </a:r>
              <a:endParaRPr lang="de-DE" altLang="en-US" sz="2000" b="1">
                <a:solidFill>
                  <a:srgbClr val="0070C0"/>
                </a:solidFill>
              </a:endParaRPr>
            </a:p>
          </p:txBody>
        </p:sp>
        <p:sp>
          <p:nvSpPr>
            <p:cNvPr id="22" name="AutoShape 26"/>
            <p:cNvSpPr>
              <a:spLocks noChangeAspect="1" noChangeArrowheads="1"/>
            </p:cNvSpPr>
            <p:nvPr/>
          </p:nvSpPr>
          <p:spPr bwMode="auto">
            <a:xfrm rot="-3000000">
              <a:off x="168"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sp>
        <p:nvSpPr>
          <p:cNvPr id="23" name="Text Box 25"/>
          <p:cNvSpPr txBox="1">
            <a:spLocks noChangeArrowheads="1"/>
          </p:cNvSpPr>
          <p:nvPr/>
        </p:nvSpPr>
        <p:spPr bwMode="auto">
          <a:xfrm>
            <a:off x="596900" y="2320395"/>
            <a:ext cx="8547100" cy="386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ts val="600"/>
              </a:spcBef>
            </a:pPr>
            <a:r>
              <a:rPr lang="de-DE" altLang="en-US" sz="2000" b="1" i="0" dirty="0">
                <a:solidFill>
                  <a:srgbClr val="0070C0"/>
                </a:solidFill>
              </a:rPr>
              <a:t>3 years  –  udergraduate academic studies (BSc) - </a:t>
            </a:r>
            <a:r>
              <a:rPr lang="de-DE" altLang="en-US" sz="2000" b="1" dirty="0">
                <a:solidFill>
                  <a:srgbClr val="0070C0"/>
                </a:solidFill>
              </a:rPr>
              <a:t>CIVIL ENGINEERING</a:t>
            </a:r>
            <a:endParaRPr lang="en-US" altLang="en-US" sz="2200" b="1" i="0" dirty="0">
              <a:solidFill>
                <a:srgbClr val="0070C0"/>
              </a:solidFill>
            </a:endParaRPr>
          </a:p>
          <a:p>
            <a:pPr eaLnBrk="1" hangingPunct="1">
              <a:spcBef>
                <a:spcPts val="600"/>
              </a:spcBef>
            </a:pPr>
            <a:r>
              <a:rPr lang="de-DE" altLang="en-US" sz="2000" b="1" i="0" dirty="0">
                <a:solidFill>
                  <a:srgbClr val="0070C0"/>
                </a:solidFill>
              </a:rPr>
              <a:t>	    </a:t>
            </a:r>
            <a:r>
              <a:rPr lang="de-DE" altLang="en-US" sz="2000" b="1" dirty="0">
                <a:solidFill>
                  <a:srgbClr val="0070C0"/>
                </a:solidFill>
              </a:rPr>
              <a:t>(since 2017/18)</a:t>
            </a:r>
          </a:p>
          <a:p>
            <a:pPr eaLnBrk="1" hangingPunct="1">
              <a:spcBef>
                <a:spcPts val="600"/>
              </a:spcBef>
            </a:pPr>
            <a:endParaRPr lang="de-DE" altLang="en-US" sz="2000" b="1" i="0" dirty="0">
              <a:solidFill>
                <a:srgbClr val="0070C0"/>
              </a:solidFill>
            </a:endParaRPr>
          </a:p>
          <a:p>
            <a:pPr eaLnBrk="1" hangingPunct="1">
              <a:spcBef>
                <a:spcPts val="600"/>
              </a:spcBef>
            </a:pPr>
            <a:endParaRPr lang="de-DE" altLang="en-US" sz="2000" b="1" i="0" dirty="0">
              <a:solidFill>
                <a:srgbClr val="0070C0"/>
              </a:solidFill>
            </a:endParaRPr>
          </a:p>
          <a:p>
            <a:pPr eaLnBrk="1" hangingPunct="1">
              <a:spcBef>
                <a:spcPts val="600"/>
              </a:spcBef>
            </a:pPr>
            <a:r>
              <a:rPr lang="de-DE" altLang="en-US" sz="2000" b="1" i="0" dirty="0">
                <a:solidFill>
                  <a:srgbClr val="0070C0"/>
                </a:solidFill>
              </a:rPr>
              <a:t>2 years  –  postgraduate master studies (MSc)   </a:t>
            </a:r>
            <a:r>
              <a:rPr lang="de-DE" altLang="en-US" sz="2000" i="0" dirty="0">
                <a:solidFill>
                  <a:srgbClr val="0070C0"/>
                </a:solidFill>
              </a:rPr>
              <a:t>–</a:t>
            </a:r>
          </a:p>
          <a:p>
            <a:pPr eaLnBrk="1" hangingPunct="1">
              <a:spcBef>
                <a:spcPts val="600"/>
              </a:spcBef>
            </a:pPr>
            <a:r>
              <a:rPr lang="de-DE" altLang="en-US" sz="2000" b="1" i="0" dirty="0">
                <a:solidFill>
                  <a:srgbClr val="0070C0"/>
                </a:solidFill>
              </a:rPr>
              <a:t>	    </a:t>
            </a:r>
            <a:r>
              <a:rPr lang="de-DE" altLang="en-US" sz="2000" b="1" dirty="0">
                <a:solidFill>
                  <a:srgbClr val="0070C0"/>
                </a:solidFill>
              </a:rPr>
              <a:t>(since 2020/21)</a:t>
            </a:r>
          </a:p>
          <a:p>
            <a:pPr eaLnBrk="1" hangingPunct="1">
              <a:spcBef>
                <a:spcPts val="600"/>
              </a:spcBef>
            </a:pPr>
            <a:endParaRPr lang="de-DE" altLang="en-US" sz="2000" b="1" i="0" dirty="0">
              <a:solidFill>
                <a:srgbClr val="0070C0"/>
              </a:solidFill>
            </a:endParaRPr>
          </a:p>
          <a:p>
            <a:pPr eaLnBrk="1" hangingPunct="1">
              <a:spcBef>
                <a:spcPts val="600"/>
              </a:spcBef>
            </a:pPr>
            <a:endParaRPr lang="de-DE" altLang="en-US" sz="2000" b="1" i="0" dirty="0">
              <a:solidFill>
                <a:srgbClr val="0070C0"/>
              </a:solidFill>
            </a:endParaRPr>
          </a:p>
          <a:p>
            <a:pPr eaLnBrk="1" hangingPunct="1">
              <a:spcBef>
                <a:spcPts val="600"/>
              </a:spcBef>
            </a:pPr>
            <a:r>
              <a:rPr lang="de-DE" altLang="en-US" sz="2000" b="1" i="0" dirty="0">
                <a:solidFill>
                  <a:srgbClr val="0070C0"/>
                </a:solidFill>
              </a:rPr>
              <a:t>3 years  –  doctoral studies (PhD) - </a:t>
            </a:r>
            <a:r>
              <a:rPr lang="de-DE" altLang="en-US" sz="2000" b="1" dirty="0">
                <a:solidFill>
                  <a:srgbClr val="0070C0"/>
                </a:solidFill>
              </a:rPr>
              <a:t>CIVIL ENGINEERING</a:t>
            </a:r>
          </a:p>
          <a:p>
            <a:pPr eaLnBrk="1" hangingPunct="1">
              <a:spcBef>
                <a:spcPts val="600"/>
              </a:spcBef>
            </a:pPr>
            <a:r>
              <a:rPr lang="de-DE" altLang="en-US" sz="2000" b="1" i="0" dirty="0">
                <a:solidFill>
                  <a:srgbClr val="0070C0"/>
                </a:solidFill>
              </a:rPr>
              <a:t>	    </a:t>
            </a:r>
            <a:r>
              <a:rPr lang="de-DE" altLang="en-US" sz="2000" b="1" dirty="0">
                <a:solidFill>
                  <a:srgbClr val="0070C0"/>
                </a:solidFill>
              </a:rPr>
              <a:t>(since 2017/18)</a:t>
            </a:r>
          </a:p>
        </p:txBody>
      </p:sp>
      <p:grpSp>
        <p:nvGrpSpPr>
          <p:cNvPr id="24" name="Group 56"/>
          <p:cNvGrpSpPr>
            <a:grpSpLocks/>
          </p:cNvGrpSpPr>
          <p:nvPr/>
        </p:nvGrpSpPr>
        <p:grpSpPr bwMode="auto">
          <a:xfrm>
            <a:off x="3848100" y="2981340"/>
            <a:ext cx="7297738" cy="1714992"/>
            <a:chOff x="633" y="2392"/>
            <a:chExt cx="4597" cy="665"/>
          </a:xfrm>
        </p:grpSpPr>
        <p:sp>
          <p:nvSpPr>
            <p:cNvPr id="25" name="Text Box 33"/>
            <p:cNvSpPr txBox="1">
              <a:spLocks noChangeArrowheads="1"/>
            </p:cNvSpPr>
            <p:nvPr/>
          </p:nvSpPr>
          <p:spPr bwMode="auto">
            <a:xfrm>
              <a:off x="633" y="2660"/>
              <a:ext cx="2304" cy="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25000"/>
                </a:spcBef>
              </a:pPr>
              <a:endParaRPr lang="en-US" altLang="en-US" sz="2200" b="1" i="0">
                <a:solidFill>
                  <a:srgbClr val="0070C0"/>
                </a:solidFill>
              </a:endParaRPr>
            </a:p>
          </p:txBody>
        </p:sp>
        <p:sp>
          <p:nvSpPr>
            <p:cNvPr id="26" name="Line 34"/>
            <p:cNvSpPr>
              <a:spLocks noChangeShapeType="1"/>
            </p:cNvSpPr>
            <p:nvPr/>
          </p:nvSpPr>
          <p:spPr bwMode="auto">
            <a:xfrm flipV="1">
              <a:off x="1798" y="2587"/>
              <a:ext cx="173" cy="205"/>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solidFill>
                  <a:srgbClr val="0070C0"/>
                </a:solidFill>
              </a:endParaRPr>
            </a:p>
          </p:txBody>
        </p:sp>
        <p:sp>
          <p:nvSpPr>
            <p:cNvPr id="27" name="Line 35"/>
            <p:cNvSpPr>
              <a:spLocks noChangeShapeType="1"/>
            </p:cNvSpPr>
            <p:nvPr/>
          </p:nvSpPr>
          <p:spPr bwMode="auto">
            <a:xfrm>
              <a:off x="1798" y="2840"/>
              <a:ext cx="173" cy="217"/>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solidFill>
                  <a:srgbClr val="0070C0"/>
                </a:solidFill>
              </a:endParaRPr>
            </a:p>
          </p:txBody>
        </p:sp>
        <p:sp>
          <p:nvSpPr>
            <p:cNvPr id="28" name="Text Box 36"/>
            <p:cNvSpPr txBox="1">
              <a:spLocks noChangeArrowheads="1"/>
            </p:cNvSpPr>
            <p:nvPr/>
          </p:nvSpPr>
          <p:spPr bwMode="auto">
            <a:xfrm>
              <a:off x="1995" y="2392"/>
              <a:ext cx="1876" cy="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dirty="0">
                  <a:solidFill>
                    <a:srgbClr val="0070C0"/>
                  </a:solidFill>
                </a:rPr>
                <a:t>CIVIL ENGINEERING -</a:t>
              </a:r>
            </a:p>
            <a:p>
              <a:pPr eaLnBrk="1" hangingPunct="1"/>
              <a:r>
                <a:rPr lang="de-DE" altLang="en-US" sz="2000" b="1" dirty="0">
                  <a:solidFill>
                    <a:srgbClr val="0070C0"/>
                  </a:solidFill>
                </a:rPr>
                <a:t>- STRUCTURES</a:t>
              </a:r>
              <a:endParaRPr lang="en-US" altLang="en-US" sz="2200" b="1" dirty="0">
                <a:solidFill>
                  <a:srgbClr val="0070C0"/>
                </a:solidFill>
              </a:endParaRPr>
            </a:p>
          </p:txBody>
        </p:sp>
        <p:sp>
          <p:nvSpPr>
            <p:cNvPr id="29" name="Text Box 37"/>
            <p:cNvSpPr txBox="1">
              <a:spLocks noChangeArrowheads="1"/>
            </p:cNvSpPr>
            <p:nvPr/>
          </p:nvSpPr>
          <p:spPr bwMode="auto">
            <a:xfrm>
              <a:off x="2002" y="2714"/>
              <a:ext cx="3228" cy="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dirty="0">
                  <a:solidFill>
                    <a:srgbClr val="0070C0"/>
                  </a:solidFill>
                </a:rPr>
                <a:t>CIVIL ENGINEERING -</a:t>
              </a:r>
            </a:p>
            <a:p>
              <a:pPr eaLnBrk="1" hangingPunct="1"/>
              <a:r>
                <a:rPr lang="en-US" altLang="en-US" sz="2000" b="1" dirty="0">
                  <a:solidFill>
                    <a:srgbClr val="0070C0"/>
                  </a:solidFill>
                </a:rPr>
                <a:t>- INFRASTRUCTURES</a:t>
              </a:r>
            </a:p>
          </p:txBody>
        </p:sp>
      </p:grpSp>
      <p:sp>
        <p:nvSpPr>
          <p:cNvPr id="30" name="Text Box 36"/>
          <p:cNvSpPr txBox="1">
            <a:spLocks noChangeArrowheads="1"/>
          </p:cNvSpPr>
          <p:nvPr/>
        </p:nvSpPr>
        <p:spPr bwMode="auto">
          <a:xfrm>
            <a:off x="5972175" y="4565120"/>
            <a:ext cx="2978150" cy="706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a:solidFill>
                  <a:srgbClr val="0070C0"/>
                </a:solidFill>
              </a:rPr>
              <a:t>MANAGEMENT IN CIVIL ENGINEERING</a:t>
            </a:r>
          </a:p>
        </p:txBody>
      </p:sp>
      <p:cxnSp>
        <p:nvCxnSpPr>
          <p:cNvPr id="5" name="Straight Connector 4"/>
          <p:cNvCxnSpPr>
            <a:stCxn id="26" idx="0"/>
            <a:endCxn id="26" idx="1"/>
          </p:cNvCxnSpPr>
          <p:nvPr/>
        </p:nvCxnSpPr>
        <p:spPr>
          <a:xfrm flipV="1">
            <a:off x="5697538" y="3484232"/>
            <a:ext cx="274638" cy="528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97538" y="4103177"/>
            <a:ext cx="274637" cy="8151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2000"/>
                                        <p:tgtEl>
                                          <p:spTgt spid="20"/>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42" presetClass="entr" presetSubtype="0" fill="hold" grpId="0" nodeType="withEffect">
                                  <p:stCondLst>
                                    <p:cond delay="15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ext Box 7"/>
          <p:cNvSpPr txBox="1">
            <a:spLocks noChangeArrowheads="1"/>
          </p:cNvSpPr>
          <p:nvPr/>
        </p:nvSpPr>
        <p:spPr bwMode="auto">
          <a:xfrm>
            <a:off x="1143000" y="752608"/>
            <a:ext cx="7091362" cy="58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3200" b="1" i="0" dirty="0">
                <a:solidFill>
                  <a:srgbClr val="0070C0"/>
                </a:solidFill>
              </a:rPr>
              <a:t>FACULTY OF CIVIL ENGINEERING</a:t>
            </a:r>
          </a:p>
        </p:txBody>
      </p:sp>
      <p:grpSp>
        <p:nvGrpSpPr>
          <p:cNvPr id="14" name="Group 24"/>
          <p:cNvGrpSpPr>
            <a:grpSpLocks/>
          </p:cNvGrpSpPr>
          <p:nvPr/>
        </p:nvGrpSpPr>
        <p:grpSpPr bwMode="auto">
          <a:xfrm>
            <a:off x="74253" y="1446117"/>
            <a:ext cx="9648825" cy="400050"/>
            <a:chOff x="105" y="1207"/>
            <a:chExt cx="4453" cy="252"/>
          </a:xfrm>
        </p:grpSpPr>
        <p:sp>
          <p:nvSpPr>
            <p:cNvPr id="15" name="Text Box 25"/>
            <p:cNvSpPr txBox="1">
              <a:spLocks noChangeArrowheads="1"/>
            </p:cNvSpPr>
            <p:nvPr/>
          </p:nvSpPr>
          <p:spPr bwMode="auto">
            <a:xfrm>
              <a:off x="105" y="1207"/>
              <a:ext cx="4453"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dirty="0">
                  <a:solidFill>
                    <a:schemeClr val="bg1"/>
                  </a:solidFill>
                </a:rPr>
                <a:t>       </a:t>
              </a:r>
              <a:r>
                <a:rPr lang="de-DE" altLang="en-US" sz="2000" b="1" i="0" dirty="0">
                  <a:solidFill>
                    <a:srgbClr val="0070C0"/>
                  </a:solidFill>
                </a:rPr>
                <a:t>NUMBER OF NEW STUDENTS  –  enrollment in the 1st year of study cycle </a:t>
              </a:r>
              <a:endParaRPr lang="de-DE" altLang="en-US" sz="2000" b="1" u="sng" dirty="0">
                <a:solidFill>
                  <a:srgbClr val="0070C0"/>
                </a:solidFill>
              </a:endParaRPr>
            </a:p>
          </p:txBody>
        </p:sp>
        <p:sp>
          <p:nvSpPr>
            <p:cNvPr id="16" name="AutoShape 26"/>
            <p:cNvSpPr>
              <a:spLocks noChangeAspect="1" noChangeArrowheads="1"/>
            </p:cNvSpPr>
            <p:nvPr/>
          </p:nvSpPr>
          <p:spPr bwMode="auto">
            <a:xfrm rot="-3000000">
              <a:off x="168"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p>
          </p:txBody>
        </p:sp>
      </p:grpSp>
      <p:sp>
        <p:nvSpPr>
          <p:cNvPr id="17" name="Text Box 25"/>
          <p:cNvSpPr txBox="1">
            <a:spLocks noChangeArrowheads="1"/>
          </p:cNvSpPr>
          <p:nvPr/>
        </p:nvSpPr>
        <p:spPr bwMode="auto">
          <a:xfrm>
            <a:off x="796566" y="1952530"/>
            <a:ext cx="8313737"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2000" b="1" u="sng">
                <a:solidFill>
                  <a:srgbClr val="0070C0"/>
                </a:solidFill>
              </a:rPr>
              <a:t>CIVIL ENGINEERING</a:t>
            </a:r>
            <a:endParaRPr lang="en-US" altLang="en-US" sz="2000" b="1" i="0" u="sng">
              <a:solidFill>
                <a:srgbClr val="0070C0"/>
              </a:solidFill>
            </a:endParaRPr>
          </a:p>
          <a:p>
            <a:pPr eaLnBrk="1" hangingPunct="1">
              <a:spcBef>
                <a:spcPts val="1200"/>
              </a:spcBef>
            </a:pPr>
            <a:r>
              <a:rPr lang="de-DE" altLang="en-US" sz="2000" b="1" i="0">
                <a:solidFill>
                  <a:srgbClr val="0070C0"/>
                </a:solidFill>
              </a:rPr>
              <a:t> 3 y.  –  udergrad. acad. studies (BSc)  	  –    120-130  (70 b + 50-60 sf)</a:t>
            </a:r>
          </a:p>
          <a:p>
            <a:pPr eaLnBrk="1" hangingPunct="1">
              <a:spcBef>
                <a:spcPts val="600"/>
              </a:spcBef>
            </a:pPr>
            <a:r>
              <a:rPr lang="de-DE" altLang="en-US" sz="2000" b="1" i="0">
                <a:solidFill>
                  <a:srgbClr val="0070C0"/>
                </a:solidFill>
              </a:rPr>
              <a:t> 1 y.  –  postgrad. spec. studies (SpecSc) 	  –    50-70      (30 b + 20-40 sf)</a:t>
            </a:r>
          </a:p>
          <a:p>
            <a:pPr eaLnBrk="1" hangingPunct="1">
              <a:spcBef>
                <a:spcPts val="600"/>
              </a:spcBef>
            </a:pPr>
            <a:r>
              <a:rPr lang="de-DE" altLang="en-US" sz="2000" b="1" i="0">
                <a:solidFill>
                  <a:srgbClr val="0070C0"/>
                </a:solidFill>
              </a:rPr>
              <a:t> 1 y.  –  postgrad. master studies (MSc)  	  –    15-20      (sf)</a:t>
            </a:r>
          </a:p>
          <a:p>
            <a:pPr eaLnBrk="1" hangingPunct="1">
              <a:spcBef>
                <a:spcPts val="600"/>
              </a:spcBef>
            </a:pPr>
            <a:r>
              <a:rPr lang="de-DE" altLang="en-US" sz="2000" b="1" i="0">
                <a:solidFill>
                  <a:srgbClr val="0070C0"/>
                </a:solidFill>
              </a:rPr>
              <a:t> 3 y.  –  doctoral studies (PhD)  		  –    cca 5       (sf)</a:t>
            </a:r>
          </a:p>
        </p:txBody>
      </p:sp>
      <p:sp>
        <p:nvSpPr>
          <p:cNvPr id="18" name="AutoShape 42"/>
          <p:cNvSpPr>
            <a:spLocks noChangeArrowheads="1"/>
          </p:cNvSpPr>
          <p:nvPr/>
        </p:nvSpPr>
        <p:spPr bwMode="auto">
          <a:xfrm flipV="1">
            <a:off x="290153" y="1941417"/>
            <a:ext cx="312738" cy="152400"/>
          </a:xfrm>
          <a:prstGeom prst="cloudCallout">
            <a:avLst>
              <a:gd name="adj1" fmla="val 91144"/>
              <a:gd name="adj2" fmla="val -136458"/>
            </a:avLst>
          </a:prstGeom>
          <a:solidFill>
            <a:srgbClr val="FFFF00"/>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algn="ctr" eaLnBrk="1" hangingPunct="1"/>
            <a:endParaRPr lang="en-US" altLang="en-US" sz="2400" i="0">
              <a:solidFill>
                <a:srgbClr val="0070C0"/>
              </a:solidFill>
            </a:endParaRPr>
          </a:p>
        </p:txBody>
      </p:sp>
      <p:sp>
        <p:nvSpPr>
          <p:cNvPr id="19" name="Text Box 25"/>
          <p:cNvSpPr txBox="1">
            <a:spLocks noChangeArrowheads="1"/>
          </p:cNvSpPr>
          <p:nvPr/>
        </p:nvSpPr>
        <p:spPr bwMode="auto">
          <a:xfrm>
            <a:off x="796566" y="4049617"/>
            <a:ext cx="8637587" cy="1246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spcBef>
                <a:spcPct val="50000"/>
              </a:spcBef>
            </a:pPr>
            <a:r>
              <a:rPr lang="de-DE" altLang="en-US" sz="2000" b="1" u="sng">
                <a:solidFill>
                  <a:srgbClr val="0070C0"/>
                </a:solidFill>
              </a:rPr>
              <a:t>MANAGEMENT IN CIVIL ENGINEERING</a:t>
            </a:r>
            <a:endParaRPr lang="en-US" altLang="en-US" sz="2000" b="1" i="0" u="sng">
              <a:solidFill>
                <a:srgbClr val="0070C0"/>
              </a:solidFill>
            </a:endParaRPr>
          </a:p>
          <a:p>
            <a:pPr eaLnBrk="1" hangingPunct="1">
              <a:spcBef>
                <a:spcPts val="1200"/>
              </a:spcBef>
            </a:pPr>
            <a:r>
              <a:rPr lang="de-DE" altLang="en-US" sz="2000" b="1" i="0">
                <a:solidFill>
                  <a:srgbClr val="0070C0"/>
                </a:solidFill>
              </a:rPr>
              <a:t> 3 y.  –  udergrad. appl. studies (BApp)	           –   30-40  (20 b + 10-20 sf)</a:t>
            </a:r>
          </a:p>
          <a:p>
            <a:pPr eaLnBrk="1" hangingPunct="1">
              <a:spcBef>
                <a:spcPts val="600"/>
              </a:spcBef>
            </a:pPr>
            <a:r>
              <a:rPr lang="de-DE" altLang="en-US" sz="2000" b="1" i="0">
                <a:solidFill>
                  <a:srgbClr val="0070C0"/>
                </a:solidFill>
              </a:rPr>
              <a:t> 1 y.  –  postgrad. spec. appl. studies (SpecApp)   –   10-15  (sf)</a:t>
            </a:r>
          </a:p>
        </p:txBody>
      </p:sp>
      <p:sp>
        <p:nvSpPr>
          <p:cNvPr id="20" name="AutoShape 42"/>
          <p:cNvSpPr>
            <a:spLocks noChangeArrowheads="1"/>
          </p:cNvSpPr>
          <p:nvPr/>
        </p:nvSpPr>
        <p:spPr bwMode="auto">
          <a:xfrm flipV="1">
            <a:off x="290153" y="4038505"/>
            <a:ext cx="304800" cy="152400"/>
          </a:xfrm>
          <a:prstGeom prst="cloudCallout">
            <a:avLst>
              <a:gd name="adj1" fmla="val 91144"/>
              <a:gd name="adj2" fmla="val -136458"/>
            </a:avLst>
          </a:prstGeom>
          <a:solidFill>
            <a:srgbClr val="FFFF00"/>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algn="ctr" eaLnBrk="1" hangingPunct="1"/>
            <a:endParaRPr lang="en-US" altLang="en-US" sz="2400" i="0">
              <a:solidFill>
                <a:srgbClr val="0070C0"/>
              </a:solidFill>
            </a:endParaRPr>
          </a:p>
        </p:txBody>
      </p:sp>
      <p:grpSp>
        <p:nvGrpSpPr>
          <p:cNvPr id="21" name="Group 24"/>
          <p:cNvGrpSpPr>
            <a:grpSpLocks/>
          </p:cNvGrpSpPr>
          <p:nvPr/>
        </p:nvGrpSpPr>
        <p:grpSpPr bwMode="auto">
          <a:xfrm>
            <a:off x="74253" y="5583142"/>
            <a:ext cx="8712200" cy="400050"/>
            <a:chOff x="105" y="1207"/>
            <a:chExt cx="4453" cy="252"/>
          </a:xfrm>
        </p:grpSpPr>
        <p:sp>
          <p:nvSpPr>
            <p:cNvPr id="22" name="Text Box 25"/>
            <p:cNvSpPr txBox="1">
              <a:spLocks noChangeArrowheads="1"/>
            </p:cNvSpPr>
            <p:nvPr/>
          </p:nvSpPr>
          <p:spPr bwMode="auto">
            <a:xfrm>
              <a:off x="105" y="1207"/>
              <a:ext cx="4453"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r>
                <a:rPr lang="de-DE" altLang="en-US" sz="2000" b="1" i="0">
                  <a:solidFill>
                    <a:srgbClr val="0070C0"/>
                  </a:solidFill>
                </a:rPr>
                <a:t>      TOTAL NUMBER OF REGISTERED STUDENTS   –   cca 650</a:t>
              </a:r>
              <a:endParaRPr lang="de-DE" altLang="en-US" sz="2000" b="1" u="sng">
                <a:solidFill>
                  <a:srgbClr val="0070C0"/>
                </a:solidFill>
              </a:endParaRPr>
            </a:p>
          </p:txBody>
        </p:sp>
        <p:sp>
          <p:nvSpPr>
            <p:cNvPr id="23" name="AutoShape 26"/>
            <p:cNvSpPr>
              <a:spLocks noChangeAspect="1" noChangeArrowheads="1"/>
            </p:cNvSpPr>
            <p:nvPr/>
          </p:nvSpPr>
          <p:spPr bwMode="auto">
            <a:xfrm rot="-3000000">
              <a:off x="168" y="1249"/>
              <a:ext cx="72" cy="173"/>
            </a:xfrm>
            <a:prstGeom prst="curvedRightArrow">
              <a:avLst>
                <a:gd name="adj1" fmla="val 67912"/>
                <a:gd name="adj2" fmla="val 115967"/>
                <a:gd name="adj3" fmla="val 32968"/>
              </a:avLst>
            </a:prstGeom>
            <a:solidFill>
              <a:srgbClr val="FFFF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i="1">
                  <a:solidFill>
                    <a:schemeClr val="tx1"/>
                  </a:solidFill>
                  <a:latin typeface="Times New Roman" panose="02020603050405020304" pitchFamily="18" charset="0"/>
                </a:defRPr>
              </a:lvl1pPr>
              <a:lvl2pPr marL="742950" indent="-285750">
                <a:defRPr i="1">
                  <a:solidFill>
                    <a:schemeClr val="tx1"/>
                  </a:solidFill>
                  <a:latin typeface="Times New Roman" panose="02020603050405020304" pitchFamily="18" charset="0"/>
                </a:defRPr>
              </a:lvl2pPr>
              <a:lvl3pPr marL="1143000" indent="-228600">
                <a:defRPr i="1">
                  <a:solidFill>
                    <a:schemeClr val="tx1"/>
                  </a:solidFill>
                  <a:latin typeface="Times New Roman" panose="02020603050405020304" pitchFamily="18" charset="0"/>
                </a:defRPr>
              </a:lvl3pPr>
              <a:lvl4pPr marL="1600200" indent="-228600">
                <a:defRPr i="1">
                  <a:solidFill>
                    <a:schemeClr val="tx1"/>
                  </a:solidFill>
                  <a:latin typeface="Times New Roman" panose="02020603050405020304" pitchFamily="18" charset="0"/>
                </a:defRPr>
              </a:lvl4pPr>
              <a:lvl5pPr marL="2057400" indent="-228600">
                <a:defRPr i="1">
                  <a:solidFill>
                    <a:schemeClr val="tx1"/>
                  </a:solidFill>
                  <a:latin typeface="Times New Roman" panose="02020603050405020304" pitchFamily="18" charset="0"/>
                </a:defRPr>
              </a:lvl5pPr>
              <a:lvl6pPr marL="2514600" indent="-228600" eaLnBrk="0" fontAlgn="base" hangingPunct="0">
                <a:spcBef>
                  <a:spcPct val="0"/>
                </a:spcBef>
                <a:spcAft>
                  <a:spcPct val="0"/>
                </a:spcAft>
                <a:defRPr i="1">
                  <a:solidFill>
                    <a:schemeClr val="tx1"/>
                  </a:solidFill>
                  <a:latin typeface="Times New Roman" panose="02020603050405020304" pitchFamily="18" charset="0"/>
                </a:defRPr>
              </a:lvl6pPr>
              <a:lvl7pPr marL="2971800" indent="-228600" eaLnBrk="0" fontAlgn="base" hangingPunct="0">
                <a:spcBef>
                  <a:spcPct val="0"/>
                </a:spcBef>
                <a:spcAft>
                  <a:spcPct val="0"/>
                </a:spcAft>
                <a:defRPr i="1">
                  <a:solidFill>
                    <a:schemeClr val="tx1"/>
                  </a:solidFill>
                  <a:latin typeface="Times New Roman" panose="02020603050405020304" pitchFamily="18" charset="0"/>
                </a:defRPr>
              </a:lvl7pPr>
              <a:lvl8pPr marL="3429000" indent="-228600" eaLnBrk="0" fontAlgn="base" hangingPunct="0">
                <a:spcBef>
                  <a:spcPct val="0"/>
                </a:spcBef>
                <a:spcAft>
                  <a:spcPct val="0"/>
                </a:spcAft>
                <a:defRPr i="1">
                  <a:solidFill>
                    <a:schemeClr val="tx1"/>
                  </a:solidFill>
                  <a:latin typeface="Times New Roman" panose="02020603050405020304" pitchFamily="18" charset="0"/>
                </a:defRPr>
              </a:lvl8pPr>
              <a:lvl9pPr marL="3886200" indent="-228600" eaLnBrk="0" fontAlgn="base" hangingPunct="0">
                <a:spcBef>
                  <a:spcPct val="0"/>
                </a:spcBef>
                <a:spcAft>
                  <a:spcPct val="0"/>
                </a:spcAft>
                <a:defRPr i="1">
                  <a:solidFill>
                    <a:schemeClr val="tx1"/>
                  </a:solidFill>
                  <a:latin typeface="Times New Roman" panose="02020603050405020304" pitchFamily="18" charset="0"/>
                </a:defRPr>
              </a:lvl9pPr>
            </a:lstStyle>
            <a:p>
              <a:pPr eaLnBrk="1" hangingPunct="1"/>
              <a:endParaRPr lang="en-US" altLang="en-US">
                <a:solidFill>
                  <a:srgbClr val="0070C0"/>
                </a:solidFill>
              </a:endParaRPr>
            </a:p>
          </p:txBody>
        </p:sp>
      </p:gr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par>
                          <p:cTn id="12" fill="hold">
                            <p:stCondLst>
                              <p:cond delay="3500"/>
                            </p:stCondLst>
                            <p:childTnLst>
                              <p:par>
                                <p:cTn id="13" presetID="4" presetClass="entr" presetSubtype="32" fill="hold" grpId="0" nodeType="afterEffect">
                                  <p:stCondLst>
                                    <p:cond delay="1500"/>
                                  </p:stCondLst>
                                  <p:childTnLst>
                                    <p:set>
                                      <p:cBhvr>
                                        <p:cTn id="14" dur="1" fill="hold">
                                          <p:stCondLst>
                                            <p:cond delay="0"/>
                                          </p:stCondLst>
                                        </p:cTn>
                                        <p:tgtEl>
                                          <p:spTgt spid="18"/>
                                        </p:tgtEl>
                                        <p:attrNameLst>
                                          <p:attrName>style.visibility</p:attrName>
                                        </p:attrNameLst>
                                      </p:cBhvr>
                                      <p:to>
                                        <p:strVal val="visible"/>
                                      </p:to>
                                    </p:set>
                                    <p:animEffect transition="in" filter="box(out)">
                                      <p:cBhvr>
                                        <p:cTn id="15" dur="1000"/>
                                        <p:tgtEl>
                                          <p:spTgt spid="18"/>
                                        </p:tgtEl>
                                      </p:cBhvr>
                                    </p:animEffect>
                                  </p:childTnLst>
                                </p:cTn>
                              </p:par>
                              <p:par>
                                <p:cTn id="16" presetID="42" presetClass="entr" presetSubtype="0" fill="hold" grpId="0" nodeType="withEffect">
                                  <p:stCondLst>
                                    <p:cond delay="1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6000"/>
                            </p:stCondLst>
                            <p:childTnLst>
                              <p:par>
                                <p:cTn id="22" presetID="4" presetClass="entr" presetSubtype="32" fill="hold" grpId="0" nodeType="afterEffect">
                                  <p:stCondLst>
                                    <p:cond delay="1500"/>
                                  </p:stCondLst>
                                  <p:childTnLst>
                                    <p:set>
                                      <p:cBhvr>
                                        <p:cTn id="23" dur="1" fill="hold">
                                          <p:stCondLst>
                                            <p:cond delay="0"/>
                                          </p:stCondLst>
                                        </p:cTn>
                                        <p:tgtEl>
                                          <p:spTgt spid="20"/>
                                        </p:tgtEl>
                                        <p:attrNameLst>
                                          <p:attrName>style.visibility</p:attrName>
                                        </p:attrNameLst>
                                      </p:cBhvr>
                                      <p:to>
                                        <p:strVal val="visible"/>
                                      </p:to>
                                    </p:set>
                                    <p:animEffect transition="in" filter="box(out)">
                                      <p:cBhvr>
                                        <p:cTn id="24" dur="1000"/>
                                        <p:tgtEl>
                                          <p:spTgt spid="20"/>
                                        </p:tgtEl>
                                      </p:cBhvr>
                                    </p:animEffect>
                                  </p:childTnLst>
                                </p:cTn>
                              </p:par>
                              <p:par>
                                <p:cTn id="25" presetID="42" presetClass="entr" presetSubtype="0" fill="hold" grpId="0" nodeType="withEffect">
                                  <p:stCondLst>
                                    <p:cond delay="15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8500"/>
                            </p:stCondLst>
                            <p:childTnLst>
                              <p:par>
                                <p:cTn id="31" presetID="22" presetClass="entr" presetSubtype="8" fill="hold" nodeType="after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7" grpId="0"/>
      <p:bldP spid="18" grpId="0" animBg="1" autoUpdateAnimBg="0"/>
      <p:bldP spid="19" grpId="0"/>
      <p:bldP spid="20"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567</Words>
  <Application>Microsoft Office PowerPoint</Application>
  <PresentationFormat>On-screen Show (4:3)</PresentationFormat>
  <Paragraphs>122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UNIVERSITY OF MONTENEGRO</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Milan</cp:lastModifiedBy>
  <cp:revision>50</cp:revision>
  <dcterms:created xsi:type="dcterms:W3CDTF">2006-08-16T00:00:00Z</dcterms:created>
  <dcterms:modified xsi:type="dcterms:W3CDTF">2018-12-24T14:43:12Z</dcterms:modified>
</cp:coreProperties>
</file>